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(3 min). Introduce yourself and COi in one breath: a US-owned custom rubber manufacturer. Frame the hour: what the Purple Team is, what you will learn from the six free guides, and how to apply. Set expectations early: this is a developing pilot program - applying is free, review is real, and earnings are not guaranteed.</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COi credibility (4 min). The point for a prospect: you are not selling a concept. COi makes real custom components, stands behind quality with an IATF 16949 certified facility, and runs quoting, production and fulfillment. Transition: so where do you fit in? That is the Purple Team.</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Define the offer honestly (4 min). The Purple Team lets an independent rep build a manufacturing sales business without buying machines or hiring engineers. Stress non-exclusivity and the pilot status, then say the quiet part out loud: participation and earnings are not guaranteed. Transition: why is this worth your time? Look at the market.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Size the opportunity (4 min). Nearly $288 billion in US shipments in 2024, and that is one NAICS code. Every industry on this list needs gaskets, seals, molded and extruded parts - and every buyer needs a second source. The rep's opening question is simple: who is your backup supplier? Transition: here is how the work splits between you and COi.</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Make the job concrete (4 min). New reps often fear the technical side. They do not need to quote rubber - COi's engineers do that. What the rep must do well is listen, distinguish facts from assumptions, and bring the right people into the conversation. That is trainable, and that is what the six guides teach. Transition: here is the path from today to your first review.</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Show the path (3 min). No one is asked to commit before they learn. Reading is free, applying is free, and the review is real - not everyone is accepted. The Academy and career path are in development, and we say so plainly rather than overselling. Transition: the heart of the program is the reading, so let me walk you through each guide.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Book walk-through 01 (4 min each, 24 min total). Start with the customer's work. Listen carefully, qualify honestly, and let every conversation make you more accurate. Point the room to the free download: coirubber.com/reps/purple-team-library/. Each book ends with worksheets - read one chapter, practice one behavior, record what happened.</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Book walk-through 02 (4 min each, 24 min total). Think like an owner: a simple process used consistently beats a complicated one abandoned. Point the room to the free download: coirubber.com/reps/purple-team-library/. Each book ends with worksheets - read one chapter, practice one behavior, record what happened.</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Book walk-through 03 (4 min each, 24 min total). Think like an owner about your life too: a direction you respect, practiced weekly, carries you further than bursts of effort. Point the room to the free download: coirubber.com/reps/purple-team-library/. Each book ends with worksheets - read one chapter, practice one behavior, record what happened.</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Book walk-through 04 (4 min each, 24 min total). Commission income is uneven by nature - plan for that from day one, with reserves and a written cash-flow plan. Point the room to the free download: coirubber.com/reps/purple-team-library/. Each book ends with worksheets - read one chapter, practice one behavior, record what happened.</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Book walk-through 05 (4 min each, 24 min total). Learn the landscape of twelve industries that buy custom components, and how to spot a qualified opportunity inside one. Point the room to the free download: coirubber.com/reps/purple-team-library/. Each book ends with worksheets - read one chapter, practice one behavior, record what happened.</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Book walk-through 06 (4 min each, 24 min total). For those who grow into leadership: develop people through real work, coach the work, and keep your own week honest. Point the room to the free download: coirubber.com/reps/purple-team-library/. Each book ends with worksheets - read one chapter, practice one behavior, record what happened.</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Turn learning into motion (3 min). The 30-day frame keeps new reps from stalling in preparation. Read, practice, review - weekly. The worksheets are working tools, not applications or contracts. Transition: so who should actually raise a hand?</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Qualify the room (3 min). Two doors in. Experienced reps add COi as another line, non-exclusive. Newcomers apply to the pilot and are reviewed - not everyone is accepted. Either way, the first step is the same: read the guides. Transition: here is exactly how to do that.</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ask (3 min). Keep it soft and honest: read, then apply. No fees to apply, no promises of acceptance, no earnings claims. The review protects both sides. Anyone who is still interested after an honest hour is exactly who we want applying. Then open the floor.</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Q&amp;amp;A (remaining time, ~10 min). Answer honestly, including 'that part is still being built.' Close by pointing to the two links and thanking the room.</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 Id="rId3"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3D1B63"/>
        </a:solidFill>
        <a:effectLst/>
      </p:bgPr>
    </p:bg>
    <p:spTree>
      <p:nvGrpSpPr>
        <p:cNvPr id="1" name=""/>
        <p:cNvGrpSpPr/>
        <p:nvPr/>
      </p:nvGrpSpPr>
      <p:grpSpPr/>
      <p:sp>
        <p:nvSpPr>
          <p:cNvPr id="2" name="Rounded Rectangle 1"/>
          <p:cNvSpPr/>
          <p:nvPr/>
        </p:nvSpPr>
        <p:spPr>
          <a:xfrm>
            <a:off x="713232" y="713232"/>
            <a:ext cx="4645152" cy="969264"/>
          </a:xfrm>
          <a:prstGeom prst="roundRect">
            <a:avLst>
              <a:gd name="adj" fmla="val 4500"/>
            </a:avLst>
          </a:prstGeom>
          <a:solidFill>
            <a:srgbClr val="FFFFFF"/>
          </a:solidFill>
          <a:ln>
            <a:noFill/>
          </a:ln>
          <a:effectLst/>
        </p:spPr>
        <p:txBody>
          <a:bodyPr rtlCol="0" anchor="ctr"/>
          <a:lstStyle/>
          <a:p>
            <a:pPr algn="ctr"/>
          </a:p>
        </p:txBody>
      </p:sp>
      <p:pic>
        <p:nvPicPr>
          <p:cNvPr id="3" name="Picture 2" descr="image1.png"/>
          <p:cNvPicPr>
            <a:picLocks noChangeAspect="1"/>
          </p:cNvPicPr>
          <p:nvPr/>
        </p:nvPicPr>
        <p:blipFill>
          <a:blip r:embed="rId2"/>
          <a:stretch>
            <a:fillRect/>
          </a:stretch>
        </p:blipFill>
        <p:spPr>
          <a:xfrm>
            <a:off x="822960" y="822960"/>
            <a:ext cx="4424289" cy="777240"/>
          </a:xfrm>
          <a:prstGeom prst="rect">
            <a:avLst/>
          </a:prstGeom>
        </p:spPr>
      </p:pic>
      <p:pic>
        <p:nvPicPr>
          <p:cNvPr id="4" name="Picture 3" descr="image2.jpg"/>
          <p:cNvPicPr>
            <a:picLocks noChangeAspect="1"/>
          </p:cNvPicPr>
          <p:nvPr/>
        </p:nvPicPr>
        <p:blipFill>
          <a:blip r:embed="rId3"/>
          <a:srcRect t="15878" b="15878"/>
          <a:stretch>
            <a:fillRect/>
          </a:stretch>
        </p:blipFill>
        <p:spPr>
          <a:xfrm>
            <a:off x="8595360" y="594360"/>
            <a:ext cx="2880360" cy="1965960"/>
          </a:xfrm>
          <a:prstGeom prst="rect">
            <a:avLst/>
          </a:prstGeom>
          <a:ln w="12700">
            <a:solidFill>
              <a:srgbClr val="DCD3EA"/>
            </a:solidFill>
          </a:ln>
        </p:spPr>
      </p:pic>
      <p:sp>
        <p:nvSpPr>
          <p:cNvPr id="5" name="Oval 4"/>
          <p:cNvSpPr/>
          <p:nvPr/>
        </p:nvSpPr>
        <p:spPr>
          <a:xfrm>
            <a:off x="9601200" y="4846320"/>
            <a:ext cx="1828800" cy="1828800"/>
          </a:xfrm>
          <a:prstGeom prst="ellipse">
            <a:avLst/>
          </a:prstGeom>
          <a:noFill/>
          <a:ln w="19050">
            <a:solidFill>
              <a:srgbClr val="DCD3EA"/>
            </a:solidFill>
          </a:ln>
          <a:effectLst/>
        </p:spPr>
        <p:txBody>
          <a:bodyPr rtlCol="0" anchor="ctr"/>
          <a:lstStyle/>
          <a:p>
            <a:pPr algn="ctr"/>
          </a:p>
        </p:txBody>
      </p:sp>
      <p:sp>
        <p:nvSpPr>
          <p:cNvPr id="6" name="Oval 5"/>
          <p:cNvSpPr/>
          <p:nvPr/>
        </p:nvSpPr>
        <p:spPr>
          <a:xfrm>
            <a:off x="9875520" y="5120640"/>
            <a:ext cx="1280160" cy="1280160"/>
          </a:xfrm>
          <a:prstGeom prst="ellipse">
            <a:avLst/>
          </a:prstGeom>
          <a:noFill/>
          <a:ln w="19050">
            <a:solidFill>
              <a:srgbClr val="DCD3EA"/>
            </a:solidFill>
          </a:ln>
          <a:effectLst/>
        </p:spPr>
        <p:txBody>
          <a:bodyPr rtlCol="0" anchor="ctr"/>
          <a:lstStyle/>
          <a:p>
            <a:pPr algn="ctr"/>
          </a:p>
        </p:txBody>
      </p:sp>
      <p:sp>
        <p:nvSpPr>
          <p:cNvPr id="7" name="Oval 6"/>
          <p:cNvSpPr/>
          <p:nvPr/>
        </p:nvSpPr>
        <p:spPr>
          <a:xfrm>
            <a:off x="10149840" y="5394960"/>
            <a:ext cx="731520" cy="731520"/>
          </a:xfrm>
          <a:prstGeom prst="ellipse">
            <a:avLst/>
          </a:prstGeom>
          <a:noFill/>
          <a:ln w="19050">
            <a:solidFill>
              <a:srgbClr val="DCD3EA"/>
            </a:solidFill>
          </a:ln>
          <a:effectLst/>
        </p:spPr>
        <p:txBody>
          <a:bodyPr rtlCol="0" anchor="ctr"/>
          <a:lstStyle/>
          <a:p>
            <a:pPr algn="ctr"/>
          </a:p>
        </p:txBody>
      </p:sp>
      <p:sp>
        <p:nvSpPr>
          <p:cNvPr id="8" name="TextBox 7"/>
          <p:cNvSpPr txBox="1"/>
          <p:nvPr/>
        </p:nvSpPr>
        <p:spPr>
          <a:xfrm>
            <a:off x="822960" y="2377440"/>
            <a:ext cx="10515600" cy="1463040"/>
          </a:xfrm>
          <a:prstGeom prst="rect">
            <a:avLst/>
          </a:prstGeom>
          <a:noFill/>
        </p:spPr>
        <p:txBody>
          <a:bodyPr wrap="square" lIns="0" rIns="0" tIns="0" bIns="0">
            <a:spAutoFit/>
          </a:bodyPr>
          <a:lstStyle/>
          <a:p>
            <a:pPr algn="l">
              <a:spcAft>
                <a:spcPts val="600"/>
              </a:spcAft>
            </a:pPr>
            <a:r>
              <a:rPr sz="5400" b="1" i="0">
                <a:solidFill>
                  <a:srgbClr val="FFFFFF"/>
                </a:solidFill>
                <a:latin typeface="Arial"/>
              </a:rPr>
              <a:t>The Purple Team</a:t>
            </a:r>
          </a:p>
        </p:txBody>
      </p:sp>
      <p:sp>
        <p:nvSpPr>
          <p:cNvPr id="9" name="TextBox 8"/>
          <p:cNvSpPr txBox="1"/>
          <p:nvPr/>
        </p:nvSpPr>
        <p:spPr>
          <a:xfrm>
            <a:off x="822960" y="3749039"/>
            <a:ext cx="10515600" cy="822960"/>
          </a:xfrm>
          <a:prstGeom prst="rect">
            <a:avLst/>
          </a:prstGeom>
          <a:noFill/>
        </p:spPr>
        <p:txBody>
          <a:bodyPr wrap="square" lIns="0" rIns="0" tIns="0" bIns="0">
            <a:spAutoFit/>
          </a:bodyPr>
          <a:lstStyle/>
          <a:p>
            <a:pPr algn="l">
              <a:spcAft>
                <a:spcPts val="600"/>
              </a:spcAft>
            </a:pPr>
            <a:r>
              <a:rPr sz="2200" b="0" i="0">
                <a:solidFill>
                  <a:srgbClr val="FFFFFF"/>
                </a:solidFill>
                <a:latin typeface="Arial"/>
              </a:rPr>
              <a:t>Build an independent sales business in manufacturing - a one-hour introduction</a:t>
            </a:r>
          </a:p>
        </p:txBody>
      </p:sp>
      <p:sp>
        <p:nvSpPr>
          <p:cNvPr id="10" name="TextBox 9"/>
          <p:cNvSpPr txBox="1"/>
          <p:nvPr/>
        </p:nvSpPr>
        <p:spPr>
          <a:xfrm>
            <a:off x="822960" y="4846320"/>
            <a:ext cx="10515600" cy="1097280"/>
          </a:xfrm>
          <a:prstGeom prst="rect">
            <a:avLst/>
          </a:prstGeom>
          <a:noFill/>
        </p:spPr>
        <p:txBody>
          <a:bodyPr wrap="square" lIns="0" rIns="0" tIns="0" bIns="0">
            <a:spAutoFit/>
          </a:bodyPr>
          <a:lstStyle/>
          <a:p>
            <a:pPr algn="l">
              <a:spcAft>
                <a:spcPts val="600"/>
              </a:spcAft>
            </a:pPr>
            <a:r>
              <a:rPr sz="1600" b="0" i="0">
                <a:solidFill>
                  <a:srgbClr val="D9CEEA"/>
                </a:solidFill>
                <a:latin typeface="Arial"/>
              </a:rPr>
              <a:t>David Chao, President &amp; CEO, COi Rubber Products</a:t>
            </a:r>
          </a:p>
          <a:p>
            <a:pPr algn="l">
              <a:spcAft>
                <a:spcPts val="600"/>
              </a:spcAft>
            </a:pPr>
            <a:r>
              <a:rPr sz="1300" b="0" i="1">
                <a:solidFill>
                  <a:srgbClr val="D9CEEA"/>
                </a:solidFill>
                <a:latin typeface="Arial"/>
              </a:rPr>
              <a:t>The Purple Team is a proposed pilot program. Participation and earnings are not guaranteed.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502920"/>
            <a:ext cx="10515600" cy="365760"/>
          </a:xfrm>
          <a:prstGeom prst="rect">
            <a:avLst/>
          </a:prstGeom>
          <a:noFill/>
        </p:spPr>
        <p:txBody>
          <a:bodyPr wrap="square" lIns="0" rIns="0" tIns="0" bIns="0">
            <a:spAutoFit/>
          </a:bodyPr>
          <a:lstStyle/>
          <a:p>
            <a:pPr algn="l">
              <a:spcAft>
                <a:spcPts val="600"/>
              </a:spcAft>
            </a:pPr>
            <a:r>
              <a:rPr sz="1300" b="1" i="0">
                <a:solidFill>
                  <a:srgbClr val="E07B26"/>
                </a:solidFill>
                <a:latin typeface="Arial"/>
              </a:rPr>
              <a:t>PART 1 - WHO WE ARE</a:t>
            </a:r>
          </a:p>
        </p:txBody>
      </p:sp>
      <p:sp>
        <p:nvSpPr>
          <p:cNvPr id="3" name="TextBox 2"/>
          <p:cNvSpPr txBox="1"/>
          <p:nvPr/>
        </p:nvSpPr>
        <p:spPr>
          <a:xfrm>
            <a:off x="822960" y="868680"/>
            <a:ext cx="10515600" cy="914400"/>
          </a:xfrm>
          <a:prstGeom prst="rect">
            <a:avLst/>
          </a:prstGeom>
          <a:noFill/>
        </p:spPr>
        <p:txBody>
          <a:bodyPr wrap="square" lIns="0" rIns="0" tIns="0" bIns="0">
            <a:spAutoFit/>
          </a:bodyPr>
          <a:lstStyle/>
          <a:p>
            <a:pPr algn="l">
              <a:spcAft>
                <a:spcPts val="600"/>
              </a:spcAft>
            </a:pPr>
            <a:r>
              <a:rPr sz="3000" b="1" i="0">
                <a:solidFill>
                  <a:srgbClr val="3D1B63"/>
                </a:solidFill>
                <a:latin typeface="Arial"/>
              </a:rPr>
              <a:t>COi Rubber at a glance</a:t>
            </a:r>
          </a:p>
        </p:txBody>
      </p:sp>
      <p:sp>
        <p:nvSpPr>
          <p:cNvPr id="4" name="Rectangle 3"/>
          <p:cNvSpPr/>
          <p:nvPr/>
        </p:nvSpPr>
        <p:spPr>
          <a:xfrm>
            <a:off x="822960" y="1737360"/>
            <a:ext cx="1097280" cy="54864"/>
          </a:xfrm>
          <a:prstGeom prst="rect">
            <a:avLst/>
          </a:prstGeom>
          <a:solidFill>
            <a:srgbClr val="E07B26"/>
          </a:solidFill>
          <a:ln>
            <a:noFill/>
          </a:ln>
          <a:effectLst/>
        </p:spPr>
        <p:txBody>
          <a:bodyPr rtlCol="0" anchor="ctr"/>
          <a:lstStyle/>
          <a:p>
            <a:pPr algn="ctr"/>
          </a:p>
        </p:txBody>
      </p:sp>
      <p:sp>
        <p:nvSpPr>
          <p:cNvPr id="5" name="TextBox 4"/>
          <p:cNvSpPr txBox="1"/>
          <p:nvPr/>
        </p:nvSpPr>
        <p:spPr>
          <a:xfrm>
            <a:off x="822960" y="1920240"/>
            <a:ext cx="6583680" cy="4206240"/>
          </a:xfrm>
          <a:prstGeom prst="rect">
            <a:avLst/>
          </a:prstGeom>
          <a:noFill/>
        </p:spPr>
        <p:txBody>
          <a:bodyPr wrap="square" lIns="0" rIns="0" tIns="0" bIns="0">
            <a:spAutoFit/>
          </a:bodyPr>
          <a:lstStyle/>
          <a:p>
            <a:pPr algn="l">
              <a:spcAft>
                <a:spcPts val="1400"/>
              </a:spcAft>
            </a:pPr>
            <a:r>
              <a:rPr sz="1700" b="0" i="0">
                <a:solidFill>
                  <a:srgbClr val="251F21"/>
                </a:solidFill>
                <a:latin typeface="Arial"/>
              </a:rPr>
              <a:t>US-owned custom rubber and plastics manufacturer</a:t>
            </a:r>
          </a:p>
          <a:p>
            <a:pPr algn="l">
              <a:spcAft>
                <a:spcPts val="1400"/>
              </a:spcAft>
            </a:pPr>
            <a:r>
              <a:rPr sz="1700" b="0" i="0">
                <a:solidFill>
                  <a:srgbClr val="251F21"/>
                </a:solidFill>
                <a:latin typeface="Arial"/>
              </a:rPr>
              <a:t>Serves automotive, appliance, HVAC and industrial customers nationwide</a:t>
            </a:r>
          </a:p>
          <a:p>
            <a:pPr algn="l">
              <a:spcAft>
                <a:spcPts val="1400"/>
              </a:spcAft>
            </a:pPr>
            <a:r>
              <a:rPr sz="1700" b="0" i="0">
                <a:solidFill>
                  <a:srgbClr val="251F21"/>
                </a:solidFill>
                <a:latin typeface="Arial"/>
              </a:rPr>
              <a:t>Our manufacturing facility is IATF 16949 certified</a:t>
            </a:r>
          </a:p>
          <a:p>
            <a:pPr algn="l">
              <a:spcAft>
                <a:spcPts val="1400"/>
              </a:spcAft>
            </a:pPr>
            <a:r>
              <a:rPr sz="1700" b="0" i="0">
                <a:solidFill>
                  <a:srgbClr val="251F21"/>
                </a:solidFill>
                <a:latin typeface="Arial"/>
              </a:rPr>
              <a:t>Sales offices in Diamond Bar and Pomona, California</a:t>
            </a:r>
          </a:p>
          <a:p>
            <a:pPr algn="l">
              <a:spcAft>
                <a:spcPts val="1400"/>
              </a:spcAft>
            </a:pPr>
            <a:r>
              <a:rPr sz="1700" b="0" i="0">
                <a:solidFill>
                  <a:srgbClr val="251F21"/>
                </a:solidFill>
                <a:latin typeface="Arial"/>
              </a:rPr>
              <a:t>COi handles technical quoting, manufacturing and fulfillment</a:t>
            </a:r>
          </a:p>
        </p:txBody>
      </p:sp>
      <p:sp>
        <p:nvSpPr>
          <p:cNvPr id="6" name="Rounded Rectangle 5"/>
          <p:cNvSpPr/>
          <p:nvPr/>
        </p:nvSpPr>
        <p:spPr>
          <a:xfrm>
            <a:off x="7863840" y="1920240"/>
            <a:ext cx="3566160" cy="4023360"/>
          </a:xfrm>
          <a:prstGeom prst="roundRect">
            <a:avLst>
              <a:gd name="adj" fmla="val 4500"/>
            </a:avLst>
          </a:prstGeom>
          <a:solidFill>
            <a:srgbClr val="F3EEF9"/>
          </a:solidFill>
          <a:ln>
            <a:noFill/>
          </a:ln>
          <a:effectLst/>
        </p:spPr>
        <p:txBody>
          <a:bodyPr rtlCol="0" anchor="ctr"/>
          <a:lstStyle/>
          <a:p>
            <a:pPr algn="ctr"/>
          </a:p>
        </p:txBody>
      </p:sp>
      <p:sp>
        <p:nvSpPr>
          <p:cNvPr id="7" name="TextBox 6"/>
          <p:cNvSpPr txBox="1"/>
          <p:nvPr/>
        </p:nvSpPr>
        <p:spPr>
          <a:xfrm>
            <a:off x="8183879" y="2240280"/>
            <a:ext cx="2926080" cy="3474720"/>
          </a:xfrm>
          <a:prstGeom prst="rect">
            <a:avLst/>
          </a:prstGeom>
          <a:noFill/>
        </p:spPr>
        <p:txBody>
          <a:bodyPr wrap="square" lIns="0" rIns="0" tIns="0" bIns="0">
            <a:spAutoFit/>
          </a:bodyPr>
          <a:lstStyle/>
          <a:p>
            <a:pPr algn="l">
              <a:spcAft>
                <a:spcPts val="1000"/>
              </a:spcAft>
            </a:pPr>
            <a:r>
              <a:rPr sz="1400" b="1" i="0">
                <a:solidFill>
                  <a:srgbClr val="3D1B63"/>
                </a:solidFill>
                <a:latin typeface="Arial"/>
              </a:rPr>
              <a:t>What reps tap into</a:t>
            </a:r>
          </a:p>
          <a:p>
            <a:pPr algn="l">
              <a:spcAft>
                <a:spcPts val="1000"/>
              </a:spcAft>
            </a:pPr>
            <a:r>
              <a:rPr sz="1400" b="0" i="0">
                <a:solidFill>
                  <a:srgbClr val="251F21"/>
                </a:solidFill>
                <a:latin typeface="Arial"/>
              </a:rPr>
              <a:t>Real products buyers already source</a:t>
            </a:r>
          </a:p>
          <a:p>
            <a:pPr algn="l">
              <a:spcAft>
                <a:spcPts val="1000"/>
              </a:spcAft>
            </a:pPr>
            <a:r>
              <a:rPr sz="1400" b="0" i="0">
                <a:solidFill>
                  <a:srgbClr val="251F21"/>
                </a:solidFill>
                <a:latin typeface="Arial"/>
              </a:rPr>
              <a:t>A technical team behind every quote</a:t>
            </a:r>
          </a:p>
          <a:p>
            <a:pPr algn="l">
              <a:spcAft>
                <a:spcPts val="1000"/>
              </a:spcAft>
            </a:pPr>
            <a:r>
              <a:rPr sz="1400" b="0" i="0">
                <a:solidFill>
                  <a:srgbClr val="251F21"/>
                </a:solidFill>
                <a:latin typeface="Arial"/>
              </a:rPr>
              <a:t>Production and shipping run by COi</a:t>
            </a:r>
          </a:p>
        </p:txBody>
      </p:sp>
      <p:sp>
        <p:nvSpPr>
          <p:cNvPr id="8" name="TextBox 7"/>
          <p:cNvSpPr txBox="1"/>
          <p:nvPr/>
        </p:nvSpPr>
        <p:spPr>
          <a:xfrm>
            <a:off x="822960" y="6400800"/>
            <a:ext cx="5486400" cy="320040"/>
          </a:xfrm>
          <a:prstGeom prst="rect">
            <a:avLst/>
          </a:prstGeom>
          <a:noFill/>
        </p:spPr>
        <p:txBody>
          <a:bodyPr wrap="square" lIns="0" rIns="0" tIns="0" bIns="0">
            <a:spAutoFit/>
          </a:bodyPr>
          <a:lstStyle/>
          <a:p>
            <a:pPr algn="l">
              <a:spcAft>
                <a:spcPts val="600"/>
              </a:spcAft>
            </a:pPr>
            <a:r>
              <a:rPr sz="1000" b="0" i="0">
                <a:solidFill>
                  <a:srgbClr val="585254"/>
                </a:solidFill>
                <a:latin typeface="Arial"/>
              </a:rPr>
              <a:t>The Purple Team - Powered by COi Rubber</a:t>
            </a:r>
          </a:p>
        </p:txBody>
      </p:sp>
      <p:sp>
        <p:nvSpPr>
          <p:cNvPr id="9" name="TextBox 8"/>
          <p:cNvSpPr txBox="1"/>
          <p:nvPr/>
        </p:nvSpPr>
        <p:spPr>
          <a:xfrm>
            <a:off x="10607040" y="6400800"/>
            <a:ext cx="1280160" cy="320040"/>
          </a:xfrm>
          <a:prstGeom prst="rect">
            <a:avLst/>
          </a:prstGeom>
          <a:noFill/>
        </p:spPr>
        <p:txBody>
          <a:bodyPr wrap="square" lIns="0" rIns="0" tIns="0" bIns="0">
            <a:spAutoFit/>
          </a:bodyPr>
          <a:lstStyle/>
          <a:p>
            <a:pPr algn="l">
              <a:spcAft>
                <a:spcPts val="600"/>
              </a:spcAft>
            </a:pPr>
            <a:r>
              <a:rPr sz="1000" b="0" i="0">
                <a:solidFill>
                  <a:srgbClr val="585254"/>
                </a:solidFill>
                <a:latin typeface="Arial"/>
              </a:rPr>
              <a:t>2 / 16</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502920"/>
            <a:ext cx="10515600" cy="365760"/>
          </a:xfrm>
          <a:prstGeom prst="rect">
            <a:avLst/>
          </a:prstGeom>
          <a:noFill/>
        </p:spPr>
        <p:txBody>
          <a:bodyPr wrap="square" lIns="0" rIns="0" tIns="0" bIns="0">
            <a:spAutoFit/>
          </a:bodyPr>
          <a:lstStyle/>
          <a:p>
            <a:pPr algn="l">
              <a:spcAft>
                <a:spcPts val="600"/>
              </a:spcAft>
            </a:pPr>
            <a:r>
              <a:rPr sz="1300" b="1" i="0">
                <a:solidFill>
                  <a:srgbClr val="E07B26"/>
                </a:solidFill>
                <a:latin typeface="Arial"/>
              </a:rPr>
              <a:t>PART 2 - THE PROGRAM</a:t>
            </a:r>
          </a:p>
        </p:txBody>
      </p:sp>
      <p:sp>
        <p:nvSpPr>
          <p:cNvPr id="3" name="TextBox 2"/>
          <p:cNvSpPr txBox="1"/>
          <p:nvPr/>
        </p:nvSpPr>
        <p:spPr>
          <a:xfrm>
            <a:off x="822960" y="868680"/>
            <a:ext cx="10515600" cy="914400"/>
          </a:xfrm>
          <a:prstGeom prst="rect">
            <a:avLst/>
          </a:prstGeom>
          <a:noFill/>
        </p:spPr>
        <p:txBody>
          <a:bodyPr wrap="square" lIns="0" rIns="0" tIns="0" bIns="0">
            <a:spAutoFit/>
          </a:bodyPr>
          <a:lstStyle/>
          <a:p>
            <a:pPr algn="l">
              <a:spcAft>
                <a:spcPts val="600"/>
              </a:spcAft>
            </a:pPr>
            <a:r>
              <a:rPr sz="3000" b="1" i="0">
                <a:solidFill>
                  <a:srgbClr val="3D1B63"/>
                </a:solidFill>
                <a:latin typeface="Arial"/>
              </a:rPr>
              <a:t>What the Purple Team is</a:t>
            </a:r>
          </a:p>
        </p:txBody>
      </p:sp>
      <p:sp>
        <p:nvSpPr>
          <p:cNvPr id="4" name="Rectangle 3"/>
          <p:cNvSpPr/>
          <p:nvPr/>
        </p:nvSpPr>
        <p:spPr>
          <a:xfrm>
            <a:off x="822960" y="1737360"/>
            <a:ext cx="1097280" cy="54864"/>
          </a:xfrm>
          <a:prstGeom prst="rect">
            <a:avLst/>
          </a:prstGeom>
          <a:solidFill>
            <a:srgbClr val="E07B26"/>
          </a:solidFill>
          <a:ln>
            <a:noFill/>
          </a:ln>
          <a:effectLst/>
        </p:spPr>
        <p:txBody>
          <a:bodyPr rtlCol="0" anchor="ctr"/>
          <a:lstStyle/>
          <a:p>
            <a:pPr algn="ctr"/>
          </a:p>
        </p:txBody>
      </p:sp>
      <p:sp>
        <p:nvSpPr>
          <p:cNvPr id="5" name="TextBox 4"/>
          <p:cNvSpPr txBox="1"/>
          <p:nvPr/>
        </p:nvSpPr>
        <p:spPr>
          <a:xfrm>
            <a:off x="822960" y="1920240"/>
            <a:ext cx="6583680" cy="4206240"/>
          </a:xfrm>
          <a:prstGeom prst="rect">
            <a:avLst/>
          </a:prstGeom>
          <a:noFill/>
        </p:spPr>
        <p:txBody>
          <a:bodyPr wrap="square" lIns="0" rIns="0" tIns="0" bIns="0">
            <a:spAutoFit/>
          </a:bodyPr>
          <a:lstStyle/>
          <a:p>
            <a:pPr algn="l">
              <a:spcAft>
                <a:spcPts val="1400"/>
              </a:spcAft>
            </a:pPr>
            <a:r>
              <a:rPr sz="1700" b="0" i="0">
                <a:solidFill>
                  <a:srgbClr val="251F21"/>
                </a:solidFill>
                <a:latin typeface="Arial"/>
              </a:rPr>
              <a:t>A network of independent sales representatives, powered by COi Rubber</a:t>
            </a:r>
          </a:p>
          <a:p>
            <a:pPr algn="l">
              <a:spcAft>
                <a:spcPts val="1400"/>
              </a:spcAft>
            </a:pPr>
            <a:r>
              <a:rPr sz="1700" b="0" i="0">
                <a:solidFill>
                  <a:srgbClr val="251F21"/>
                </a:solidFill>
                <a:latin typeface="Arial"/>
              </a:rPr>
              <a:t>Help manufacturers source custom rubber and plastic components</a:t>
            </a:r>
          </a:p>
          <a:p>
            <a:pPr algn="l">
              <a:spcAft>
                <a:spcPts val="1400"/>
              </a:spcAft>
            </a:pPr>
            <a:r>
              <a:rPr sz="1700" b="0" i="0">
                <a:solidFill>
                  <a:srgbClr val="251F21"/>
                </a:solidFill>
                <a:latin typeface="Arial"/>
              </a:rPr>
              <a:t>Non-exclusive: keep your current product lines</a:t>
            </a:r>
          </a:p>
          <a:p>
            <a:pPr algn="l">
              <a:spcAft>
                <a:spcPts val="1400"/>
              </a:spcAft>
            </a:pPr>
            <a:r>
              <a:rPr sz="1700" b="0" i="0">
                <a:solidFill>
                  <a:srgbClr val="251F21"/>
                </a:solidFill>
                <a:latin typeface="Arial"/>
              </a:rPr>
              <a:t>A developing pilot program - training and support tools are being built now</a:t>
            </a:r>
          </a:p>
        </p:txBody>
      </p:sp>
      <p:sp>
        <p:nvSpPr>
          <p:cNvPr id="6" name="Rounded Rectangle 5"/>
          <p:cNvSpPr/>
          <p:nvPr/>
        </p:nvSpPr>
        <p:spPr>
          <a:xfrm>
            <a:off x="7863840" y="1920240"/>
            <a:ext cx="3566160" cy="4023360"/>
          </a:xfrm>
          <a:prstGeom prst="roundRect">
            <a:avLst>
              <a:gd name="adj" fmla="val 4500"/>
            </a:avLst>
          </a:prstGeom>
          <a:solidFill>
            <a:srgbClr val="F3EEF9"/>
          </a:solidFill>
          <a:ln>
            <a:noFill/>
          </a:ln>
          <a:effectLst/>
        </p:spPr>
        <p:txBody>
          <a:bodyPr rtlCol="0" anchor="ctr"/>
          <a:lstStyle/>
          <a:p>
            <a:pPr algn="ctr"/>
          </a:p>
        </p:txBody>
      </p:sp>
      <p:sp>
        <p:nvSpPr>
          <p:cNvPr id="7" name="TextBox 6"/>
          <p:cNvSpPr txBox="1"/>
          <p:nvPr/>
        </p:nvSpPr>
        <p:spPr>
          <a:xfrm>
            <a:off x="8183879" y="2240280"/>
            <a:ext cx="2926080" cy="3474720"/>
          </a:xfrm>
          <a:prstGeom prst="rect">
            <a:avLst/>
          </a:prstGeom>
          <a:noFill/>
        </p:spPr>
        <p:txBody>
          <a:bodyPr wrap="square" lIns="0" rIns="0" tIns="0" bIns="0">
            <a:spAutoFit/>
          </a:bodyPr>
          <a:lstStyle/>
          <a:p>
            <a:pPr algn="l">
              <a:spcAft>
                <a:spcPts val="1000"/>
              </a:spcAft>
            </a:pPr>
            <a:r>
              <a:rPr sz="1400" b="1" i="0">
                <a:solidFill>
                  <a:srgbClr val="3D1B63"/>
                </a:solidFill>
                <a:latin typeface="Arial"/>
              </a:rPr>
              <a:t>Straight talk</a:t>
            </a:r>
          </a:p>
          <a:p>
            <a:pPr algn="l">
              <a:spcAft>
                <a:spcPts val="1000"/>
              </a:spcAft>
            </a:pPr>
            <a:r>
              <a:rPr sz="1400" b="1" i="0">
                <a:solidFill>
                  <a:srgbClr val="251F21"/>
                </a:solidFill>
                <a:latin typeface="Arial"/>
              </a:rPr>
              <a:t>Participation and earnings are not guaranteed.</a:t>
            </a:r>
          </a:p>
          <a:p>
            <a:pPr algn="l">
              <a:spcAft>
                <a:spcPts val="600"/>
              </a:spcAft>
            </a:pPr>
            <a:r>
              <a:rPr sz="1400" b="0" i="0">
                <a:solidFill>
                  <a:srgbClr val="251F21"/>
                </a:solidFill>
                <a:latin typeface="Arial"/>
              </a:rPr>
              <a:t>Applying is free. Applicants are reviewed by our team.</a:t>
            </a:r>
          </a:p>
        </p:txBody>
      </p:sp>
      <p:sp>
        <p:nvSpPr>
          <p:cNvPr id="8" name="TextBox 7"/>
          <p:cNvSpPr txBox="1"/>
          <p:nvPr/>
        </p:nvSpPr>
        <p:spPr>
          <a:xfrm>
            <a:off x="822960" y="6400800"/>
            <a:ext cx="5486400" cy="320040"/>
          </a:xfrm>
          <a:prstGeom prst="rect">
            <a:avLst/>
          </a:prstGeom>
          <a:noFill/>
        </p:spPr>
        <p:txBody>
          <a:bodyPr wrap="square" lIns="0" rIns="0" tIns="0" bIns="0">
            <a:spAutoFit/>
          </a:bodyPr>
          <a:lstStyle/>
          <a:p>
            <a:pPr algn="l">
              <a:spcAft>
                <a:spcPts val="600"/>
              </a:spcAft>
            </a:pPr>
            <a:r>
              <a:rPr sz="1000" b="0" i="0">
                <a:solidFill>
                  <a:srgbClr val="585254"/>
                </a:solidFill>
                <a:latin typeface="Arial"/>
              </a:rPr>
              <a:t>The Purple Team - Powered by COi Rubber</a:t>
            </a:r>
          </a:p>
        </p:txBody>
      </p:sp>
      <p:sp>
        <p:nvSpPr>
          <p:cNvPr id="9" name="TextBox 8"/>
          <p:cNvSpPr txBox="1"/>
          <p:nvPr/>
        </p:nvSpPr>
        <p:spPr>
          <a:xfrm>
            <a:off x="10607040" y="6400800"/>
            <a:ext cx="1280160" cy="320040"/>
          </a:xfrm>
          <a:prstGeom prst="rect">
            <a:avLst/>
          </a:prstGeom>
          <a:noFill/>
        </p:spPr>
        <p:txBody>
          <a:bodyPr wrap="square" lIns="0" rIns="0" tIns="0" bIns="0">
            <a:spAutoFit/>
          </a:bodyPr>
          <a:lstStyle/>
          <a:p>
            <a:pPr algn="l">
              <a:spcAft>
                <a:spcPts val="600"/>
              </a:spcAft>
            </a:pPr>
            <a:r>
              <a:rPr sz="1000" b="0" i="0">
                <a:solidFill>
                  <a:srgbClr val="585254"/>
                </a:solidFill>
                <a:latin typeface="Arial"/>
              </a:rPr>
              <a:t>3 / 16</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502920"/>
            <a:ext cx="10515600" cy="365760"/>
          </a:xfrm>
          <a:prstGeom prst="rect">
            <a:avLst/>
          </a:prstGeom>
          <a:noFill/>
        </p:spPr>
        <p:txBody>
          <a:bodyPr wrap="square" lIns="0" rIns="0" tIns="0" bIns="0">
            <a:spAutoFit/>
          </a:bodyPr>
          <a:lstStyle/>
          <a:p>
            <a:pPr algn="l">
              <a:spcAft>
                <a:spcPts val="600"/>
              </a:spcAft>
            </a:pPr>
            <a:r>
              <a:rPr sz="1300" b="1" i="0">
                <a:solidFill>
                  <a:srgbClr val="E07B26"/>
                </a:solidFill>
                <a:latin typeface="Arial"/>
              </a:rPr>
              <a:t>PART 2 - THE MARKET</a:t>
            </a:r>
          </a:p>
        </p:txBody>
      </p:sp>
      <p:sp>
        <p:nvSpPr>
          <p:cNvPr id="3" name="TextBox 2"/>
          <p:cNvSpPr txBox="1"/>
          <p:nvPr/>
        </p:nvSpPr>
        <p:spPr>
          <a:xfrm>
            <a:off x="822960" y="868680"/>
            <a:ext cx="10515600" cy="914400"/>
          </a:xfrm>
          <a:prstGeom prst="rect">
            <a:avLst/>
          </a:prstGeom>
          <a:noFill/>
        </p:spPr>
        <p:txBody>
          <a:bodyPr wrap="square" lIns="0" rIns="0" tIns="0" bIns="0">
            <a:spAutoFit/>
          </a:bodyPr>
          <a:lstStyle/>
          <a:p>
            <a:pPr algn="l">
              <a:spcAft>
                <a:spcPts val="600"/>
              </a:spcAft>
            </a:pPr>
            <a:r>
              <a:rPr sz="3000" b="1" i="0">
                <a:solidFill>
                  <a:srgbClr val="3D1B63"/>
                </a:solidFill>
                <a:latin typeface="Arial"/>
              </a:rPr>
              <a:t>Rubber and plastic parts are everywhere</a:t>
            </a:r>
          </a:p>
        </p:txBody>
      </p:sp>
      <p:sp>
        <p:nvSpPr>
          <p:cNvPr id="4" name="Rectangle 3"/>
          <p:cNvSpPr/>
          <p:nvPr/>
        </p:nvSpPr>
        <p:spPr>
          <a:xfrm>
            <a:off x="822960" y="1737360"/>
            <a:ext cx="1097280" cy="54864"/>
          </a:xfrm>
          <a:prstGeom prst="rect">
            <a:avLst/>
          </a:prstGeom>
          <a:solidFill>
            <a:srgbClr val="E07B26"/>
          </a:solidFill>
          <a:ln>
            <a:noFill/>
          </a:ln>
          <a:effectLst/>
        </p:spPr>
        <p:txBody>
          <a:bodyPr rtlCol="0" anchor="ctr"/>
          <a:lstStyle/>
          <a:p>
            <a:pPr algn="ctr"/>
          </a:p>
        </p:txBody>
      </p:sp>
      <p:sp>
        <p:nvSpPr>
          <p:cNvPr id="5" name="TextBox 4"/>
          <p:cNvSpPr txBox="1"/>
          <p:nvPr/>
        </p:nvSpPr>
        <p:spPr>
          <a:xfrm>
            <a:off x="822960" y="2011680"/>
            <a:ext cx="6583680" cy="2377440"/>
          </a:xfrm>
          <a:prstGeom prst="rect">
            <a:avLst/>
          </a:prstGeom>
          <a:noFill/>
        </p:spPr>
        <p:txBody>
          <a:bodyPr wrap="square" lIns="0" rIns="0" tIns="0" bIns="0">
            <a:spAutoFit/>
          </a:bodyPr>
          <a:lstStyle/>
          <a:p>
            <a:pPr algn="l">
              <a:spcAft>
                <a:spcPts val="400"/>
              </a:spcAft>
            </a:pPr>
            <a:r>
              <a:rPr sz="6000" b="1" i="0">
                <a:solidFill>
                  <a:srgbClr val="E07B26"/>
                </a:solidFill>
                <a:latin typeface="Arial"/>
              </a:rPr>
              <a:t>$287.9</a:t>
            </a:r>
          </a:p>
          <a:p>
            <a:pPr algn="l">
              <a:spcAft>
                <a:spcPts val="400"/>
              </a:spcAft>
            </a:pPr>
            <a:r>
              <a:rPr sz="1500" b="0" i="0">
                <a:solidFill>
                  <a:srgbClr val="251F21"/>
                </a:solidFill>
                <a:latin typeface="Arial"/>
              </a:rPr>
              <a:t>billion in 2024 US shipments, plastics and rubber products manufacturing (NAICS 326)</a:t>
            </a:r>
          </a:p>
          <a:p>
            <a:pPr algn="l">
              <a:spcAft>
                <a:spcPts val="600"/>
              </a:spcAft>
            </a:pPr>
            <a:r>
              <a:rPr sz="1100" b="0" i="1">
                <a:solidFill>
                  <a:srgbClr val="585254"/>
                </a:solidFill>
                <a:latin typeface="Arial"/>
              </a:rPr>
              <a:t>Source: US Census Bureau, Annual Integrated Economic Survey via FRED</a:t>
            </a:r>
          </a:p>
        </p:txBody>
      </p:sp>
      <p:pic>
        <p:nvPicPr>
          <p:cNvPr id="6" name="Picture 5" descr="image3.jpg"/>
          <p:cNvPicPr>
            <a:picLocks noChangeAspect="1"/>
          </p:cNvPicPr>
          <p:nvPr/>
        </p:nvPicPr>
        <p:blipFill>
          <a:blip r:embed="rId2"/>
          <a:srcRect t="13333" b="13333"/>
          <a:stretch>
            <a:fillRect/>
          </a:stretch>
        </p:blipFill>
        <p:spPr>
          <a:xfrm>
            <a:off x="8458200" y="1920240"/>
            <a:ext cx="2743200" cy="2011680"/>
          </a:xfrm>
          <a:prstGeom prst="rect">
            <a:avLst/>
          </a:prstGeom>
          <a:ln w="12700">
            <a:solidFill>
              <a:srgbClr val="DCD3EA"/>
            </a:solidFill>
          </a:ln>
        </p:spPr>
      </p:pic>
      <p:sp>
        <p:nvSpPr>
          <p:cNvPr id="7" name="TextBox 6"/>
          <p:cNvSpPr txBox="1"/>
          <p:nvPr/>
        </p:nvSpPr>
        <p:spPr>
          <a:xfrm>
            <a:off x="822960" y="4754880"/>
            <a:ext cx="10515600" cy="1463040"/>
          </a:xfrm>
          <a:prstGeom prst="rect">
            <a:avLst/>
          </a:prstGeom>
          <a:noFill/>
        </p:spPr>
        <p:txBody>
          <a:bodyPr wrap="square" lIns="0" rIns="0" tIns="0" bIns="0">
            <a:spAutoFit/>
          </a:bodyPr>
          <a:lstStyle/>
          <a:p>
            <a:pPr algn="l">
              <a:spcAft>
                <a:spcPts val="800"/>
              </a:spcAft>
            </a:pPr>
            <a:r>
              <a:rPr sz="1500" b="1" i="0">
                <a:solidFill>
                  <a:srgbClr val="3D1B63"/>
                </a:solidFill>
                <a:latin typeface="Arial"/>
              </a:rPr>
              <a:t>Every one of these industries buys custom components:</a:t>
            </a:r>
          </a:p>
          <a:p>
            <a:pPr algn="l">
              <a:spcAft>
                <a:spcPts val="600"/>
              </a:spcAft>
            </a:pPr>
            <a:r>
              <a:rPr sz="1400" b="0" i="0">
                <a:solidFill>
                  <a:srgbClr val="251F21"/>
                </a:solidFill>
                <a:latin typeface="Arial"/>
              </a:rPr>
              <a:t>Motor vehicles - HVAC - industrial machinery - medical equipment - electronics - farm and construction equipment - aerospace - rail - marine</a:t>
            </a:r>
          </a:p>
        </p:txBody>
      </p:sp>
      <p:sp>
        <p:nvSpPr>
          <p:cNvPr id="8" name="TextBox 7"/>
          <p:cNvSpPr txBox="1"/>
          <p:nvPr/>
        </p:nvSpPr>
        <p:spPr>
          <a:xfrm>
            <a:off x="822960" y="6400800"/>
            <a:ext cx="5486400" cy="320040"/>
          </a:xfrm>
          <a:prstGeom prst="rect">
            <a:avLst/>
          </a:prstGeom>
          <a:noFill/>
        </p:spPr>
        <p:txBody>
          <a:bodyPr wrap="square" lIns="0" rIns="0" tIns="0" bIns="0">
            <a:spAutoFit/>
          </a:bodyPr>
          <a:lstStyle/>
          <a:p>
            <a:pPr algn="l">
              <a:spcAft>
                <a:spcPts val="600"/>
              </a:spcAft>
            </a:pPr>
            <a:r>
              <a:rPr sz="1000" b="0" i="0">
                <a:solidFill>
                  <a:srgbClr val="585254"/>
                </a:solidFill>
                <a:latin typeface="Arial"/>
              </a:rPr>
              <a:t>The Purple Team - Powered by COi Rubber</a:t>
            </a:r>
          </a:p>
        </p:txBody>
      </p:sp>
      <p:sp>
        <p:nvSpPr>
          <p:cNvPr id="9" name="TextBox 8"/>
          <p:cNvSpPr txBox="1"/>
          <p:nvPr/>
        </p:nvSpPr>
        <p:spPr>
          <a:xfrm>
            <a:off x="10607040" y="6400800"/>
            <a:ext cx="1280160" cy="320040"/>
          </a:xfrm>
          <a:prstGeom prst="rect">
            <a:avLst/>
          </a:prstGeom>
          <a:noFill/>
        </p:spPr>
        <p:txBody>
          <a:bodyPr wrap="square" lIns="0" rIns="0" tIns="0" bIns="0">
            <a:spAutoFit/>
          </a:bodyPr>
          <a:lstStyle/>
          <a:p>
            <a:pPr algn="l">
              <a:spcAft>
                <a:spcPts val="600"/>
              </a:spcAft>
            </a:pPr>
            <a:r>
              <a:rPr sz="1000" b="0" i="0">
                <a:solidFill>
                  <a:srgbClr val="585254"/>
                </a:solidFill>
                <a:latin typeface="Arial"/>
              </a:rPr>
              <a:t>4 / 16</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502920"/>
            <a:ext cx="10515600" cy="365760"/>
          </a:xfrm>
          <a:prstGeom prst="rect">
            <a:avLst/>
          </a:prstGeom>
          <a:noFill/>
        </p:spPr>
        <p:txBody>
          <a:bodyPr wrap="square" lIns="0" rIns="0" tIns="0" bIns="0">
            <a:spAutoFit/>
          </a:bodyPr>
          <a:lstStyle/>
          <a:p>
            <a:pPr algn="l">
              <a:spcAft>
                <a:spcPts val="600"/>
              </a:spcAft>
            </a:pPr>
            <a:r>
              <a:rPr sz="1300" b="1" i="0">
                <a:solidFill>
                  <a:srgbClr val="E07B26"/>
                </a:solidFill>
                <a:latin typeface="Arial"/>
              </a:rPr>
              <a:t>PART 2 - THE DIVISION OF LABOR</a:t>
            </a:r>
          </a:p>
        </p:txBody>
      </p:sp>
      <p:sp>
        <p:nvSpPr>
          <p:cNvPr id="3" name="TextBox 2"/>
          <p:cNvSpPr txBox="1"/>
          <p:nvPr/>
        </p:nvSpPr>
        <p:spPr>
          <a:xfrm>
            <a:off x="822960" y="868680"/>
            <a:ext cx="10515600" cy="914400"/>
          </a:xfrm>
          <a:prstGeom prst="rect">
            <a:avLst/>
          </a:prstGeom>
          <a:noFill/>
        </p:spPr>
        <p:txBody>
          <a:bodyPr wrap="square" lIns="0" rIns="0" tIns="0" bIns="0">
            <a:spAutoFit/>
          </a:bodyPr>
          <a:lstStyle/>
          <a:p>
            <a:pPr algn="l">
              <a:spcAft>
                <a:spcPts val="600"/>
              </a:spcAft>
            </a:pPr>
            <a:r>
              <a:rPr sz="3000" b="1" i="0">
                <a:solidFill>
                  <a:srgbClr val="3D1B63"/>
                </a:solidFill>
                <a:latin typeface="Arial"/>
              </a:rPr>
              <a:t>COi runs the factory. You run the relationships.</a:t>
            </a:r>
          </a:p>
        </p:txBody>
      </p:sp>
      <p:sp>
        <p:nvSpPr>
          <p:cNvPr id="4" name="Rectangle 3"/>
          <p:cNvSpPr/>
          <p:nvPr/>
        </p:nvSpPr>
        <p:spPr>
          <a:xfrm>
            <a:off x="822960" y="1737360"/>
            <a:ext cx="1097280" cy="54864"/>
          </a:xfrm>
          <a:prstGeom prst="rect">
            <a:avLst/>
          </a:prstGeom>
          <a:solidFill>
            <a:srgbClr val="E07B26"/>
          </a:solidFill>
          <a:ln>
            <a:noFill/>
          </a:ln>
          <a:effectLst/>
        </p:spPr>
        <p:txBody>
          <a:bodyPr rtlCol="0" anchor="ctr"/>
          <a:lstStyle/>
          <a:p>
            <a:pPr algn="ctr"/>
          </a:p>
        </p:txBody>
      </p:sp>
      <p:sp>
        <p:nvSpPr>
          <p:cNvPr id="5" name="Rounded Rectangle 4"/>
          <p:cNvSpPr/>
          <p:nvPr/>
        </p:nvSpPr>
        <p:spPr>
          <a:xfrm>
            <a:off x="822960" y="1920240"/>
            <a:ext cx="5303520" cy="4023360"/>
          </a:xfrm>
          <a:prstGeom prst="roundRect">
            <a:avLst>
              <a:gd name="adj" fmla="val 4500"/>
            </a:avLst>
          </a:prstGeom>
          <a:solidFill>
            <a:srgbClr val="F3EEF9"/>
          </a:solidFill>
          <a:ln>
            <a:noFill/>
          </a:ln>
          <a:effectLst/>
        </p:spPr>
        <p:txBody>
          <a:bodyPr rtlCol="0" anchor="ctr"/>
          <a:lstStyle/>
          <a:p>
            <a:pPr algn="ctr"/>
          </a:p>
        </p:txBody>
      </p:sp>
      <p:sp>
        <p:nvSpPr>
          <p:cNvPr id="6" name="TextBox 5"/>
          <p:cNvSpPr txBox="1"/>
          <p:nvPr/>
        </p:nvSpPr>
        <p:spPr>
          <a:xfrm>
            <a:off x="1143000" y="2240280"/>
            <a:ext cx="4663440" cy="3474720"/>
          </a:xfrm>
          <a:prstGeom prst="rect">
            <a:avLst/>
          </a:prstGeom>
          <a:noFill/>
        </p:spPr>
        <p:txBody>
          <a:bodyPr wrap="square" lIns="0" rIns="0" tIns="0" bIns="0">
            <a:spAutoFit/>
          </a:bodyPr>
          <a:lstStyle/>
          <a:p>
            <a:pPr algn="l">
              <a:spcAft>
                <a:spcPts val="1200"/>
              </a:spcAft>
            </a:pPr>
            <a:r>
              <a:rPr sz="1600" b="1" i="0">
                <a:solidFill>
                  <a:srgbClr val="3D1B63"/>
                </a:solidFill>
                <a:latin typeface="Arial"/>
              </a:rPr>
              <a:t>COi handles</a:t>
            </a:r>
          </a:p>
          <a:p>
            <a:pPr algn="l">
              <a:spcAft>
                <a:spcPts val="1000"/>
              </a:spcAft>
            </a:pPr>
            <a:r>
              <a:rPr sz="1500" b="0" i="0">
                <a:solidFill>
                  <a:srgbClr val="251F21"/>
                </a:solidFill>
                <a:latin typeface="Arial"/>
              </a:rPr>
              <a:t>Technical evaluation of requirements</a:t>
            </a:r>
          </a:p>
          <a:p>
            <a:pPr algn="l">
              <a:spcAft>
                <a:spcPts val="1000"/>
              </a:spcAft>
            </a:pPr>
            <a:r>
              <a:rPr sz="1500" b="0" i="0">
                <a:solidFill>
                  <a:srgbClr val="251F21"/>
                </a:solidFill>
                <a:latin typeface="Arial"/>
              </a:rPr>
              <a:t>Quoting and engineering review</a:t>
            </a:r>
          </a:p>
          <a:p>
            <a:pPr algn="l">
              <a:spcAft>
                <a:spcPts val="1000"/>
              </a:spcAft>
            </a:pPr>
            <a:r>
              <a:rPr sz="1500" b="0" i="0">
                <a:solidFill>
                  <a:srgbClr val="251F21"/>
                </a:solidFill>
                <a:latin typeface="Arial"/>
              </a:rPr>
              <a:t>Manufacturing and quality</a:t>
            </a:r>
          </a:p>
          <a:p>
            <a:pPr algn="l">
              <a:spcAft>
                <a:spcPts val="1000"/>
              </a:spcAft>
            </a:pPr>
            <a:r>
              <a:rPr sz="1500" b="0" i="0">
                <a:solidFill>
                  <a:srgbClr val="251F21"/>
                </a:solidFill>
                <a:latin typeface="Arial"/>
              </a:rPr>
              <a:t>Fulfillment and delivery</a:t>
            </a:r>
          </a:p>
        </p:txBody>
      </p:sp>
      <p:sp>
        <p:nvSpPr>
          <p:cNvPr id="7" name="Rounded Rectangle 6"/>
          <p:cNvSpPr/>
          <p:nvPr/>
        </p:nvSpPr>
        <p:spPr>
          <a:xfrm>
            <a:off x="6263640" y="1920240"/>
            <a:ext cx="5303520" cy="4023360"/>
          </a:xfrm>
          <a:prstGeom prst="roundRect">
            <a:avLst>
              <a:gd name="adj" fmla="val 4500"/>
            </a:avLst>
          </a:prstGeom>
          <a:solidFill>
            <a:srgbClr val="F3EEF9"/>
          </a:solidFill>
          <a:ln>
            <a:noFill/>
          </a:ln>
          <a:effectLst/>
        </p:spPr>
        <p:txBody>
          <a:bodyPr rtlCol="0" anchor="ctr"/>
          <a:lstStyle/>
          <a:p>
            <a:pPr algn="ctr"/>
          </a:p>
        </p:txBody>
      </p:sp>
      <p:sp>
        <p:nvSpPr>
          <p:cNvPr id="8" name="TextBox 7"/>
          <p:cNvSpPr txBox="1"/>
          <p:nvPr/>
        </p:nvSpPr>
        <p:spPr>
          <a:xfrm>
            <a:off x="6583680" y="2240280"/>
            <a:ext cx="4663440" cy="3474720"/>
          </a:xfrm>
          <a:prstGeom prst="rect">
            <a:avLst/>
          </a:prstGeom>
          <a:noFill/>
        </p:spPr>
        <p:txBody>
          <a:bodyPr wrap="square" lIns="0" rIns="0" tIns="0" bIns="0">
            <a:spAutoFit/>
          </a:bodyPr>
          <a:lstStyle/>
          <a:p>
            <a:pPr algn="l">
              <a:spcAft>
                <a:spcPts val="1200"/>
              </a:spcAft>
            </a:pPr>
            <a:r>
              <a:rPr sz="1600" b="1" i="0">
                <a:solidFill>
                  <a:srgbClr val="3D1B63"/>
                </a:solidFill>
                <a:latin typeface="Arial"/>
              </a:rPr>
              <a:t>You handle</a:t>
            </a:r>
          </a:p>
          <a:p>
            <a:pPr algn="l">
              <a:spcAft>
                <a:spcPts val="1000"/>
              </a:spcAft>
            </a:pPr>
            <a:r>
              <a:rPr sz="1500" b="0" i="0">
                <a:solidFill>
                  <a:srgbClr val="251F21"/>
                </a:solidFill>
                <a:latin typeface="Arial"/>
              </a:rPr>
              <a:t>Finding the right accounts</a:t>
            </a:r>
          </a:p>
          <a:p>
            <a:pPr algn="l">
              <a:spcAft>
                <a:spcPts val="1000"/>
              </a:spcAft>
            </a:pPr>
            <a:r>
              <a:rPr sz="1500" b="0" i="0">
                <a:solidFill>
                  <a:srgbClr val="251F21"/>
                </a:solidFill>
                <a:latin typeface="Arial"/>
              </a:rPr>
              <a:t>Respectful first conversations</a:t>
            </a:r>
          </a:p>
          <a:p>
            <a:pPr algn="l">
              <a:spcAft>
                <a:spcPts val="1000"/>
              </a:spcAft>
            </a:pPr>
            <a:r>
              <a:rPr sz="1500" b="0" i="0">
                <a:solidFill>
                  <a:srgbClr val="251F21"/>
                </a:solidFill>
                <a:latin typeface="Arial"/>
              </a:rPr>
              <a:t>Understanding the requirement</a:t>
            </a:r>
          </a:p>
          <a:p>
            <a:pPr algn="l">
              <a:spcAft>
                <a:spcPts val="1000"/>
              </a:spcAft>
            </a:pPr>
            <a:r>
              <a:rPr sz="1500" b="0" i="0">
                <a:solidFill>
                  <a:srgbClr val="251F21"/>
                </a:solidFill>
                <a:latin typeface="Arial"/>
              </a:rPr>
              <a:t>Handing off a clean RFQ</a:t>
            </a:r>
          </a:p>
          <a:p>
            <a:pPr algn="l">
              <a:spcAft>
                <a:spcPts val="1000"/>
              </a:spcAft>
            </a:pPr>
            <a:r>
              <a:rPr sz="1500" b="0" i="0">
                <a:solidFill>
                  <a:srgbClr val="251F21"/>
                </a:solidFill>
                <a:latin typeface="Arial"/>
              </a:rPr>
              <a:t>Follow-up that earns the next order</a:t>
            </a:r>
          </a:p>
        </p:txBody>
      </p:sp>
      <p:sp>
        <p:nvSpPr>
          <p:cNvPr id="9" name="TextBox 8"/>
          <p:cNvSpPr txBox="1"/>
          <p:nvPr/>
        </p:nvSpPr>
        <p:spPr>
          <a:xfrm>
            <a:off x="822960" y="6400800"/>
            <a:ext cx="5486400" cy="320040"/>
          </a:xfrm>
          <a:prstGeom prst="rect">
            <a:avLst/>
          </a:prstGeom>
          <a:noFill/>
        </p:spPr>
        <p:txBody>
          <a:bodyPr wrap="square" lIns="0" rIns="0" tIns="0" bIns="0">
            <a:spAutoFit/>
          </a:bodyPr>
          <a:lstStyle/>
          <a:p>
            <a:pPr algn="l">
              <a:spcAft>
                <a:spcPts val="600"/>
              </a:spcAft>
            </a:pPr>
            <a:r>
              <a:rPr sz="1000" b="0" i="0">
                <a:solidFill>
                  <a:srgbClr val="585254"/>
                </a:solidFill>
                <a:latin typeface="Arial"/>
              </a:rPr>
              <a:t>The Purple Team - Powered by COi Rubber</a:t>
            </a:r>
          </a:p>
        </p:txBody>
      </p:sp>
      <p:sp>
        <p:nvSpPr>
          <p:cNvPr id="10" name="TextBox 9"/>
          <p:cNvSpPr txBox="1"/>
          <p:nvPr/>
        </p:nvSpPr>
        <p:spPr>
          <a:xfrm>
            <a:off x="10607040" y="6400800"/>
            <a:ext cx="1280160" cy="320040"/>
          </a:xfrm>
          <a:prstGeom prst="rect">
            <a:avLst/>
          </a:prstGeom>
          <a:noFill/>
        </p:spPr>
        <p:txBody>
          <a:bodyPr wrap="square" lIns="0" rIns="0" tIns="0" bIns="0">
            <a:spAutoFit/>
          </a:bodyPr>
          <a:lstStyle/>
          <a:p>
            <a:pPr algn="l">
              <a:spcAft>
                <a:spcPts val="600"/>
              </a:spcAft>
            </a:pPr>
            <a:r>
              <a:rPr sz="1000" b="0" i="0">
                <a:solidFill>
                  <a:srgbClr val="585254"/>
                </a:solidFill>
                <a:latin typeface="Arial"/>
              </a:rPr>
              <a:t>5 / 16</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502920"/>
            <a:ext cx="10515600" cy="365760"/>
          </a:xfrm>
          <a:prstGeom prst="rect">
            <a:avLst/>
          </a:prstGeom>
          <a:noFill/>
        </p:spPr>
        <p:txBody>
          <a:bodyPr wrap="square" lIns="0" rIns="0" tIns="0" bIns="0">
            <a:spAutoFit/>
          </a:bodyPr>
          <a:lstStyle/>
          <a:p>
            <a:pPr algn="l">
              <a:spcAft>
                <a:spcPts val="600"/>
              </a:spcAft>
            </a:pPr>
            <a:r>
              <a:rPr sz="1300" b="1" i="0">
                <a:solidFill>
                  <a:srgbClr val="E07B26"/>
                </a:solidFill>
                <a:latin typeface="Arial"/>
              </a:rPr>
              <a:t>PART 2 - THE PATH</a:t>
            </a:r>
          </a:p>
        </p:txBody>
      </p:sp>
      <p:sp>
        <p:nvSpPr>
          <p:cNvPr id="3" name="TextBox 2"/>
          <p:cNvSpPr txBox="1"/>
          <p:nvPr/>
        </p:nvSpPr>
        <p:spPr>
          <a:xfrm>
            <a:off x="822960" y="868680"/>
            <a:ext cx="10515600" cy="914400"/>
          </a:xfrm>
          <a:prstGeom prst="rect">
            <a:avLst/>
          </a:prstGeom>
          <a:noFill/>
        </p:spPr>
        <p:txBody>
          <a:bodyPr wrap="square" lIns="0" rIns="0" tIns="0" bIns="0">
            <a:spAutoFit/>
          </a:bodyPr>
          <a:lstStyle/>
          <a:p>
            <a:pPr algn="l">
              <a:spcAft>
                <a:spcPts val="600"/>
              </a:spcAft>
            </a:pPr>
            <a:r>
              <a:rPr sz="3000" b="1" i="0">
                <a:solidFill>
                  <a:srgbClr val="3D1B63"/>
                </a:solidFill>
                <a:latin typeface="Arial"/>
              </a:rPr>
              <a:t>Your path through the Purple Team</a:t>
            </a:r>
          </a:p>
        </p:txBody>
      </p:sp>
      <p:sp>
        <p:nvSpPr>
          <p:cNvPr id="4" name="Rectangle 3"/>
          <p:cNvSpPr/>
          <p:nvPr/>
        </p:nvSpPr>
        <p:spPr>
          <a:xfrm>
            <a:off x="822960" y="1737360"/>
            <a:ext cx="1097280" cy="54864"/>
          </a:xfrm>
          <a:prstGeom prst="rect">
            <a:avLst/>
          </a:prstGeom>
          <a:solidFill>
            <a:srgbClr val="E07B26"/>
          </a:solidFill>
          <a:ln>
            <a:noFill/>
          </a:ln>
          <a:effectLst/>
        </p:spPr>
        <p:txBody>
          <a:bodyPr rtlCol="0" anchor="ctr"/>
          <a:lstStyle/>
          <a:p>
            <a:pPr algn="ctr"/>
          </a:p>
        </p:txBody>
      </p:sp>
      <p:sp>
        <p:nvSpPr>
          <p:cNvPr id="5" name="Rounded Rectangle 4"/>
          <p:cNvSpPr/>
          <p:nvPr/>
        </p:nvSpPr>
        <p:spPr>
          <a:xfrm>
            <a:off x="822960" y="2011680"/>
            <a:ext cx="2560320" cy="3657600"/>
          </a:xfrm>
          <a:prstGeom prst="roundRect">
            <a:avLst>
              <a:gd name="adj" fmla="val 4500"/>
            </a:avLst>
          </a:prstGeom>
          <a:solidFill>
            <a:srgbClr val="F3EEF9"/>
          </a:solidFill>
          <a:ln>
            <a:noFill/>
          </a:ln>
          <a:effectLst/>
        </p:spPr>
        <p:txBody>
          <a:bodyPr rtlCol="0" anchor="ctr"/>
          <a:lstStyle/>
          <a:p>
            <a:pPr algn="ctr"/>
          </a:p>
        </p:txBody>
      </p:sp>
      <p:sp>
        <p:nvSpPr>
          <p:cNvPr id="6" name="TextBox 5"/>
          <p:cNvSpPr txBox="1"/>
          <p:nvPr/>
        </p:nvSpPr>
        <p:spPr>
          <a:xfrm>
            <a:off x="1097280" y="2286000"/>
            <a:ext cx="2011680" cy="3200400"/>
          </a:xfrm>
          <a:prstGeom prst="rect">
            <a:avLst/>
          </a:prstGeom>
          <a:noFill/>
        </p:spPr>
        <p:txBody>
          <a:bodyPr wrap="square" lIns="0" rIns="0" tIns="0" bIns="0">
            <a:spAutoFit/>
          </a:bodyPr>
          <a:lstStyle/>
          <a:p>
            <a:pPr algn="l">
              <a:spcAft>
                <a:spcPts val="800"/>
              </a:spcAft>
            </a:pPr>
            <a:r>
              <a:rPr sz="3000" b="1" i="0">
                <a:solidFill>
                  <a:srgbClr val="E07B26"/>
                </a:solidFill>
                <a:latin typeface="Arial"/>
              </a:rPr>
              <a:t>1</a:t>
            </a:r>
          </a:p>
          <a:p>
            <a:pPr algn="l">
              <a:spcAft>
                <a:spcPts val="800"/>
              </a:spcAft>
            </a:pPr>
            <a:r>
              <a:rPr sz="1700" b="1" i="0">
                <a:solidFill>
                  <a:srgbClr val="3D1B63"/>
                </a:solidFill>
                <a:latin typeface="Arial"/>
              </a:rPr>
              <a:t>Read</a:t>
            </a:r>
          </a:p>
          <a:p>
            <a:pPr algn="l">
              <a:spcAft>
                <a:spcPts val="600"/>
              </a:spcAft>
            </a:pPr>
            <a:r>
              <a:rPr sz="1300" b="0" i="0">
                <a:solidFill>
                  <a:srgbClr val="251F21"/>
                </a:solidFill>
                <a:latin typeface="Arial"/>
              </a:rPr>
              <a:t>Six free guides by David Chao, plus a trainer guide - read first, then decide if this fits you</a:t>
            </a:r>
          </a:p>
        </p:txBody>
      </p:sp>
      <p:sp>
        <p:nvSpPr>
          <p:cNvPr id="7" name="Rounded Rectangle 6"/>
          <p:cNvSpPr/>
          <p:nvPr/>
        </p:nvSpPr>
        <p:spPr>
          <a:xfrm>
            <a:off x="3611879" y="2011680"/>
            <a:ext cx="2560320" cy="3657600"/>
          </a:xfrm>
          <a:prstGeom prst="roundRect">
            <a:avLst>
              <a:gd name="adj" fmla="val 4500"/>
            </a:avLst>
          </a:prstGeom>
          <a:solidFill>
            <a:srgbClr val="F3EEF9"/>
          </a:solidFill>
          <a:ln>
            <a:noFill/>
          </a:ln>
          <a:effectLst/>
        </p:spPr>
        <p:txBody>
          <a:bodyPr rtlCol="0" anchor="ctr"/>
          <a:lstStyle/>
          <a:p>
            <a:pPr algn="ctr"/>
          </a:p>
        </p:txBody>
      </p:sp>
      <p:sp>
        <p:nvSpPr>
          <p:cNvPr id="8" name="TextBox 7"/>
          <p:cNvSpPr txBox="1"/>
          <p:nvPr/>
        </p:nvSpPr>
        <p:spPr>
          <a:xfrm>
            <a:off x="3886199" y="2286000"/>
            <a:ext cx="2011680" cy="3200400"/>
          </a:xfrm>
          <a:prstGeom prst="rect">
            <a:avLst/>
          </a:prstGeom>
          <a:noFill/>
        </p:spPr>
        <p:txBody>
          <a:bodyPr wrap="square" lIns="0" rIns="0" tIns="0" bIns="0">
            <a:spAutoFit/>
          </a:bodyPr>
          <a:lstStyle/>
          <a:p>
            <a:pPr algn="l">
              <a:spcAft>
                <a:spcPts val="800"/>
              </a:spcAft>
            </a:pPr>
            <a:r>
              <a:rPr sz="3000" b="1" i="0">
                <a:solidFill>
                  <a:srgbClr val="E07B26"/>
                </a:solidFill>
                <a:latin typeface="Arial"/>
              </a:rPr>
              <a:t>2</a:t>
            </a:r>
          </a:p>
          <a:p>
            <a:pPr algn="l">
              <a:spcAft>
                <a:spcPts val="800"/>
              </a:spcAft>
            </a:pPr>
            <a:r>
              <a:rPr sz="1700" b="1" i="0">
                <a:solidFill>
                  <a:srgbClr val="3D1B63"/>
                </a:solidFill>
                <a:latin typeface="Arial"/>
              </a:rPr>
              <a:t>See the opportunity</a:t>
            </a:r>
          </a:p>
          <a:p>
            <a:pPr algn="l">
              <a:spcAft>
                <a:spcPts val="600"/>
              </a:spcAft>
            </a:pPr>
            <a:r>
              <a:rPr sz="1300" b="0" i="0">
                <a:solidFill>
                  <a:srgbClr val="251F21"/>
                </a:solidFill>
                <a:latin typeface="Arial"/>
              </a:rPr>
              <a:t>What COi makes, how the work runs, who can join</a:t>
            </a:r>
          </a:p>
        </p:txBody>
      </p:sp>
      <p:sp>
        <p:nvSpPr>
          <p:cNvPr id="9" name="Rounded Rectangle 8"/>
          <p:cNvSpPr/>
          <p:nvPr/>
        </p:nvSpPr>
        <p:spPr>
          <a:xfrm>
            <a:off x="6400800" y="2011680"/>
            <a:ext cx="2560320" cy="3657600"/>
          </a:xfrm>
          <a:prstGeom prst="roundRect">
            <a:avLst>
              <a:gd name="adj" fmla="val 4500"/>
            </a:avLst>
          </a:prstGeom>
          <a:solidFill>
            <a:srgbClr val="F3EEF9"/>
          </a:solidFill>
          <a:ln>
            <a:noFill/>
          </a:ln>
          <a:effectLst/>
        </p:spPr>
        <p:txBody>
          <a:bodyPr rtlCol="0" anchor="ctr"/>
          <a:lstStyle/>
          <a:p>
            <a:pPr algn="ctr"/>
          </a:p>
        </p:txBody>
      </p:sp>
      <p:sp>
        <p:nvSpPr>
          <p:cNvPr id="10" name="TextBox 9"/>
          <p:cNvSpPr txBox="1"/>
          <p:nvPr/>
        </p:nvSpPr>
        <p:spPr>
          <a:xfrm>
            <a:off x="6675120" y="2286000"/>
            <a:ext cx="2011680" cy="3200400"/>
          </a:xfrm>
          <a:prstGeom prst="rect">
            <a:avLst/>
          </a:prstGeom>
          <a:noFill/>
        </p:spPr>
        <p:txBody>
          <a:bodyPr wrap="square" lIns="0" rIns="0" tIns="0" bIns="0">
            <a:spAutoFit/>
          </a:bodyPr>
          <a:lstStyle/>
          <a:p>
            <a:pPr algn="l">
              <a:spcAft>
                <a:spcPts val="800"/>
              </a:spcAft>
            </a:pPr>
            <a:r>
              <a:rPr sz="3000" b="1" i="0">
                <a:solidFill>
                  <a:srgbClr val="E07B26"/>
                </a:solidFill>
                <a:latin typeface="Arial"/>
              </a:rPr>
              <a:t>3</a:t>
            </a:r>
          </a:p>
          <a:p>
            <a:pPr algn="l">
              <a:spcAft>
                <a:spcPts val="800"/>
              </a:spcAft>
            </a:pPr>
            <a:r>
              <a:rPr sz="1700" b="1" i="0">
                <a:solidFill>
                  <a:srgbClr val="3D1B63"/>
                </a:solidFill>
                <a:latin typeface="Arial"/>
              </a:rPr>
              <a:t>Learn</a:t>
            </a:r>
          </a:p>
          <a:p>
            <a:pPr algn="l">
              <a:spcAft>
                <a:spcPts val="600"/>
              </a:spcAft>
            </a:pPr>
            <a:r>
              <a:rPr sz="1300" b="0" i="0">
                <a:solidFill>
                  <a:srgbClr val="251F21"/>
                </a:solidFill>
                <a:latin typeface="Arial"/>
              </a:rPr>
              <a:t>Academy lessons and a career path, being built for the pilot</a:t>
            </a:r>
          </a:p>
        </p:txBody>
      </p:sp>
      <p:sp>
        <p:nvSpPr>
          <p:cNvPr id="11" name="Rounded Rectangle 10"/>
          <p:cNvSpPr/>
          <p:nvPr/>
        </p:nvSpPr>
        <p:spPr>
          <a:xfrm>
            <a:off x="9189719" y="2011680"/>
            <a:ext cx="2560320" cy="3657600"/>
          </a:xfrm>
          <a:prstGeom prst="roundRect">
            <a:avLst>
              <a:gd name="adj" fmla="val 4500"/>
            </a:avLst>
          </a:prstGeom>
          <a:solidFill>
            <a:srgbClr val="F3EEF9"/>
          </a:solidFill>
          <a:ln>
            <a:noFill/>
          </a:ln>
          <a:effectLst/>
        </p:spPr>
        <p:txBody>
          <a:bodyPr rtlCol="0" anchor="ctr"/>
          <a:lstStyle/>
          <a:p>
            <a:pPr algn="ctr"/>
          </a:p>
        </p:txBody>
      </p:sp>
      <p:sp>
        <p:nvSpPr>
          <p:cNvPr id="12" name="TextBox 11"/>
          <p:cNvSpPr txBox="1"/>
          <p:nvPr/>
        </p:nvSpPr>
        <p:spPr>
          <a:xfrm>
            <a:off x="9464039" y="2286000"/>
            <a:ext cx="2011680" cy="3200400"/>
          </a:xfrm>
          <a:prstGeom prst="rect">
            <a:avLst/>
          </a:prstGeom>
          <a:noFill/>
        </p:spPr>
        <p:txBody>
          <a:bodyPr wrap="square" lIns="0" rIns="0" tIns="0" bIns="0">
            <a:spAutoFit/>
          </a:bodyPr>
          <a:lstStyle/>
          <a:p>
            <a:pPr algn="l">
              <a:spcAft>
                <a:spcPts val="800"/>
              </a:spcAft>
            </a:pPr>
            <a:r>
              <a:rPr sz="3000" b="1" i="0">
                <a:solidFill>
                  <a:srgbClr val="E07B26"/>
                </a:solidFill>
                <a:latin typeface="Arial"/>
              </a:rPr>
              <a:t>4</a:t>
            </a:r>
          </a:p>
          <a:p>
            <a:pPr algn="l">
              <a:spcAft>
                <a:spcPts val="800"/>
              </a:spcAft>
            </a:pPr>
            <a:r>
              <a:rPr sz="1700" b="1" i="0">
                <a:solidFill>
                  <a:srgbClr val="3D1B63"/>
                </a:solidFill>
                <a:latin typeface="Arial"/>
              </a:rPr>
              <a:t>Apply</a:t>
            </a:r>
          </a:p>
          <a:p>
            <a:pPr algn="l">
              <a:spcAft>
                <a:spcPts val="600"/>
              </a:spcAft>
            </a:pPr>
            <a:r>
              <a:rPr sz="1300" b="0" i="0">
                <a:solidFill>
                  <a:srgbClr val="251F21"/>
                </a:solidFill>
                <a:latin typeface="Arial"/>
              </a:rPr>
              <a:t>Free application. Our team reviews every applicant</a:t>
            </a:r>
          </a:p>
        </p:txBody>
      </p:sp>
      <p:sp>
        <p:nvSpPr>
          <p:cNvPr id="13" name="TextBox 12"/>
          <p:cNvSpPr txBox="1"/>
          <p:nvPr/>
        </p:nvSpPr>
        <p:spPr>
          <a:xfrm>
            <a:off x="822960" y="5943600"/>
            <a:ext cx="10515600" cy="457200"/>
          </a:xfrm>
          <a:prstGeom prst="rect">
            <a:avLst/>
          </a:prstGeom>
          <a:noFill/>
        </p:spPr>
        <p:txBody>
          <a:bodyPr wrap="square" lIns="0" rIns="0" tIns="0" bIns="0">
            <a:spAutoFit/>
          </a:bodyPr>
          <a:lstStyle/>
          <a:p>
            <a:pPr algn="l">
              <a:spcAft>
                <a:spcPts val="600"/>
              </a:spcAft>
            </a:pPr>
            <a:r>
              <a:rPr sz="1300" b="0" i="1">
                <a:solidFill>
                  <a:srgbClr val="585254"/>
                </a:solidFill>
                <a:latin typeface="Arial"/>
              </a:rPr>
              <a:t>Each step says what is available today and what is still being built.</a:t>
            </a:r>
          </a:p>
        </p:txBody>
      </p:sp>
      <p:sp>
        <p:nvSpPr>
          <p:cNvPr id="14" name="TextBox 13"/>
          <p:cNvSpPr txBox="1"/>
          <p:nvPr/>
        </p:nvSpPr>
        <p:spPr>
          <a:xfrm>
            <a:off x="822960" y="6400800"/>
            <a:ext cx="5486400" cy="320040"/>
          </a:xfrm>
          <a:prstGeom prst="rect">
            <a:avLst/>
          </a:prstGeom>
          <a:noFill/>
        </p:spPr>
        <p:txBody>
          <a:bodyPr wrap="square" lIns="0" rIns="0" tIns="0" bIns="0">
            <a:spAutoFit/>
          </a:bodyPr>
          <a:lstStyle/>
          <a:p>
            <a:pPr algn="l">
              <a:spcAft>
                <a:spcPts val="600"/>
              </a:spcAft>
            </a:pPr>
            <a:r>
              <a:rPr sz="1000" b="0" i="0">
                <a:solidFill>
                  <a:srgbClr val="585254"/>
                </a:solidFill>
                <a:latin typeface="Arial"/>
              </a:rPr>
              <a:t>The Purple Team - Powered by COi Rubber</a:t>
            </a:r>
          </a:p>
        </p:txBody>
      </p:sp>
      <p:sp>
        <p:nvSpPr>
          <p:cNvPr id="15" name="TextBox 14"/>
          <p:cNvSpPr txBox="1"/>
          <p:nvPr/>
        </p:nvSpPr>
        <p:spPr>
          <a:xfrm>
            <a:off x="10607040" y="6400800"/>
            <a:ext cx="1280160" cy="320040"/>
          </a:xfrm>
          <a:prstGeom prst="rect">
            <a:avLst/>
          </a:prstGeom>
          <a:noFill/>
        </p:spPr>
        <p:txBody>
          <a:bodyPr wrap="square" lIns="0" rIns="0" tIns="0" bIns="0">
            <a:spAutoFit/>
          </a:bodyPr>
          <a:lstStyle/>
          <a:p>
            <a:pPr algn="l">
              <a:spcAft>
                <a:spcPts val="600"/>
              </a:spcAft>
            </a:pPr>
            <a:r>
              <a:rPr sz="1000" b="0" i="0">
                <a:solidFill>
                  <a:srgbClr val="585254"/>
                </a:solidFill>
                <a:latin typeface="Arial"/>
              </a:rPr>
              <a:t>6 / 16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822960" y="1828800"/>
            <a:ext cx="1920240" cy="1920240"/>
          </a:xfrm>
          <a:prstGeom prst="roundRect">
            <a:avLst>
              <a:gd name="adj" fmla="val 4500"/>
            </a:avLst>
          </a:prstGeom>
          <a:solidFill>
            <a:srgbClr val="3D1B63"/>
          </a:solidFill>
          <a:ln>
            <a:noFill/>
          </a:ln>
          <a:effectLst/>
        </p:spPr>
        <p:txBody>
          <a:bodyPr rtlCol="0" anchor="ctr" wrap="square"/>
          <a:lstStyle/>
          <a:p>
            <a:pPr algn="ctr"/>
            <a:r>
              <a:rPr sz="2000" b="1">
                <a:solidFill>
                  <a:srgbClr val="FFFFFF"/>
                </a:solidFill>
                <a:latin typeface="Arial"/>
              </a:rPr>
              <a:t>Book 01</a:t>
            </a:r>
          </a:p>
        </p:txBody>
      </p:sp>
      <p:sp>
        <p:nvSpPr>
          <p:cNvPr id="3" name="TextBox 2"/>
          <p:cNvSpPr txBox="1"/>
          <p:nvPr/>
        </p:nvSpPr>
        <p:spPr>
          <a:xfrm>
            <a:off x="3108960" y="1828800"/>
            <a:ext cx="6583680" cy="1828800"/>
          </a:xfrm>
          <a:prstGeom prst="rect">
            <a:avLst/>
          </a:prstGeom>
          <a:noFill/>
        </p:spPr>
        <p:txBody>
          <a:bodyPr wrap="square" lIns="0" rIns="0" tIns="0" bIns="0">
            <a:spAutoFit/>
          </a:bodyPr>
          <a:lstStyle/>
          <a:p>
            <a:pPr algn="l">
              <a:spcAft>
                <a:spcPts val="400"/>
              </a:spcAft>
            </a:pPr>
            <a:r>
              <a:rPr sz="3000" b="1" i="0">
                <a:solidFill>
                  <a:srgbClr val="3D1B63"/>
                </a:solidFill>
                <a:latin typeface="Arial"/>
              </a:rPr>
              <a:t>Sell With Purpose</a:t>
            </a:r>
          </a:p>
          <a:p>
            <a:pPr algn="l">
              <a:spcAft>
                <a:spcPts val="600"/>
              </a:spcAft>
            </a:pPr>
            <a:r>
              <a:rPr sz="1400" b="1" i="0">
                <a:solidFill>
                  <a:srgbClr val="E07B26"/>
                </a:solidFill>
                <a:latin typeface="Arial"/>
              </a:rPr>
              <a:t>Sales and customer relationships</a:t>
            </a:r>
          </a:p>
        </p:txBody>
      </p:sp>
      <p:sp>
        <p:nvSpPr>
          <p:cNvPr id="4" name="TextBox 3"/>
          <p:cNvSpPr txBox="1"/>
          <p:nvPr/>
        </p:nvSpPr>
        <p:spPr>
          <a:xfrm>
            <a:off x="3108960" y="3749039"/>
            <a:ext cx="5074920" cy="2377440"/>
          </a:xfrm>
          <a:prstGeom prst="rect">
            <a:avLst/>
          </a:prstGeom>
          <a:noFill/>
        </p:spPr>
        <p:txBody>
          <a:bodyPr wrap="square" lIns="0" rIns="0" tIns="0" bIns="0">
            <a:spAutoFit/>
          </a:bodyPr>
          <a:lstStyle/>
          <a:p>
            <a:pPr algn="l">
              <a:spcAft>
                <a:spcPts val="1000"/>
              </a:spcAft>
            </a:pPr>
            <a:r>
              <a:rPr sz="1400" b="0" i="0">
                <a:solidFill>
                  <a:srgbClr val="251F21"/>
                </a:solidFill>
                <a:latin typeface="Arial"/>
              </a:rPr>
              <a:t>Become useful before you become persuasive</a:t>
            </a:r>
          </a:p>
          <a:p>
            <a:pPr algn="l">
              <a:spcAft>
                <a:spcPts val="1000"/>
              </a:spcAft>
            </a:pPr>
            <a:r>
              <a:rPr sz="1400" b="0" i="0">
                <a:solidFill>
                  <a:srgbClr val="251F21"/>
                </a:solidFill>
                <a:latin typeface="Arial"/>
              </a:rPr>
              <a:t>Choose accounts you can actually help</a:t>
            </a:r>
          </a:p>
          <a:p>
            <a:pPr algn="l">
              <a:spcAft>
                <a:spcPts val="1000"/>
              </a:spcAft>
            </a:pPr>
            <a:r>
              <a:rPr sz="1400" b="0" i="0">
                <a:solidFill>
                  <a:srgbClr val="251F21"/>
                </a:solidFill>
                <a:latin typeface="Arial"/>
              </a:rPr>
              <a:t>Turn a need into a useful RFQ</a:t>
            </a:r>
          </a:p>
          <a:p>
            <a:pPr algn="l">
              <a:spcAft>
                <a:spcPts val="1000"/>
              </a:spcAft>
            </a:pPr>
            <a:r>
              <a:rPr sz="1400" b="0" i="0">
                <a:solidFill>
                  <a:srgbClr val="251F21"/>
                </a:solidFill>
                <a:latin typeface="Arial"/>
              </a:rPr>
              <a:t>Follow up with judgment - earn the next order</a:t>
            </a:r>
          </a:p>
        </p:txBody>
      </p:sp>
      <p:pic>
        <p:nvPicPr>
          <p:cNvPr id="5" name="Picture 4" descr="cover01-01.png"/>
          <p:cNvPicPr>
            <a:picLocks noChangeAspect="1"/>
          </p:cNvPicPr>
          <p:nvPr/>
        </p:nvPicPr>
        <p:blipFill>
          <a:blip r:embed="rId2"/>
          <a:srcRect/>
          <a:stretch>
            <a:fillRect/>
          </a:stretch>
        </p:blipFill>
        <p:spPr>
          <a:xfrm>
            <a:off x="8649395" y="1828800"/>
            <a:ext cx="2543690" cy="3291840"/>
          </a:xfrm>
          <a:prstGeom prst="rect">
            <a:avLst/>
          </a:prstGeom>
          <a:ln w="12700">
            <a:solidFill>
              <a:srgbClr val="DCD3EA"/>
            </a:solidFill>
          </a:ln>
        </p:spPr>
      </p:pic>
      <p:sp>
        <p:nvSpPr>
          <p:cNvPr id="6" name="TextBox 5"/>
          <p:cNvSpPr txBox="1"/>
          <p:nvPr/>
        </p:nvSpPr>
        <p:spPr>
          <a:xfrm>
            <a:off x="822960" y="6400800"/>
            <a:ext cx="5486400" cy="320040"/>
          </a:xfrm>
          <a:prstGeom prst="rect">
            <a:avLst/>
          </a:prstGeom>
          <a:noFill/>
        </p:spPr>
        <p:txBody>
          <a:bodyPr wrap="square" lIns="0" rIns="0" tIns="0" bIns="0">
            <a:spAutoFit/>
          </a:bodyPr>
          <a:lstStyle/>
          <a:p>
            <a:pPr algn="l">
              <a:spcAft>
                <a:spcPts val="600"/>
              </a:spcAft>
            </a:pPr>
            <a:r>
              <a:rPr sz="1000" b="0" i="0">
                <a:solidFill>
                  <a:srgbClr val="585254"/>
                </a:solidFill>
                <a:latin typeface="Arial"/>
              </a:rPr>
              <a:t>The Purple Team - Powered by COi Rubber</a:t>
            </a:r>
          </a:p>
        </p:txBody>
      </p:sp>
      <p:sp>
        <p:nvSpPr>
          <p:cNvPr id="7" name="TextBox 6"/>
          <p:cNvSpPr txBox="1"/>
          <p:nvPr/>
        </p:nvSpPr>
        <p:spPr>
          <a:xfrm>
            <a:off x="10607040" y="6400800"/>
            <a:ext cx="1280160" cy="320040"/>
          </a:xfrm>
          <a:prstGeom prst="rect">
            <a:avLst/>
          </a:prstGeom>
          <a:noFill/>
        </p:spPr>
        <p:txBody>
          <a:bodyPr wrap="square" lIns="0" rIns="0" tIns="0" bIns="0">
            <a:spAutoFit/>
          </a:bodyPr>
          <a:lstStyle/>
          <a:p>
            <a:pPr algn="l">
              <a:spcAft>
                <a:spcPts val="600"/>
              </a:spcAft>
            </a:pPr>
            <a:r>
              <a:rPr sz="1000" b="0" i="0">
                <a:solidFill>
                  <a:srgbClr val="585254"/>
                </a:solidFill>
                <a:latin typeface="Arial"/>
              </a:rPr>
              <a:t>7 / 16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822960" y="1828800"/>
            <a:ext cx="1920240" cy="1920240"/>
          </a:xfrm>
          <a:prstGeom prst="roundRect">
            <a:avLst>
              <a:gd name="adj" fmla="val 4500"/>
            </a:avLst>
          </a:prstGeom>
          <a:solidFill>
            <a:srgbClr val="3D1B63"/>
          </a:solidFill>
          <a:ln>
            <a:noFill/>
          </a:ln>
          <a:effectLst/>
        </p:spPr>
        <p:txBody>
          <a:bodyPr rtlCol="0" anchor="ctr" wrap="square"/>
          <a:lstStyle/>
          <a:p>
            <a:pPr algn="ctr"/>
            <a:r>
              <a:rPr sz="2000" b="1">
                <a:solidFill>
                  <a:srgbClr val="FFFFFF"/>
                </a:solidFill>
                <a:latin typeface="Arial"/>
              </a:rPr>
              <a:t>Book 02</a:t>
            </a:r>
          </a:p>
        </p:txBody>
      </p:sp>
      <p:sp>
        <p:nvSpPr>
          <p:cNvPr id="3" name="TextBox 2"/>
          <p:cNvSpPr txBox="1"/>
          <p:nvPr/>
        </p:nvSpPr>
        <p:spPr>
          <a:xfrm>
            <a:off x="3108960" y="1828800"/>
            <a:ext cx="6583680" cy="1828800"/>
          </a:xfrm>
          <a:prstGeom prst="rect">
            <a:avLst/>
          </a:prstGeom>
          <a:noFill/>
        </p:spPr>
        <p:txBody>
          <a:bodyPr wrap="square" lIns="0" rIns="0" tIns="0" bIns="0">
            <a:spAutoFit/>
          </a:bodyPr>
          <a:lstStyle/>
          <a:p>
            <a:pPr algn="l">
              <a:spcAft>
                <a:spcPts val="400"/>
              </a:spcAft>
            </a:pPr>
            <a:r>
              <a:rPr sz="3000" b="1" i="0">
                <a:solidFill>
                  <a:srgbClr val="3D1B63"/>
                </a:solidFill>
                <a:latin typeface="Arial"/>
              </a:rPr>
              <a:t>Build A Business That Works</a:t>
            </a:r>
          </a:p>
          <a:p>
            <a:pPr algn="l">
              <a:spcAft>
                <a:spcPts val="600"/>
              </a:spcAft>
            </a:pPr>
            <a:r>
              <a:rPr sz="1400" b="1" i="0">
                <a:solidFill>
                  <a:srgbClr val="E07B26"/>
                </a:solidFill>
                <a:latin typeface="Arial"/>
              </a:rPr>
              <a:t>Business and leadership</a:t>
            </a:r>
          </a:p>
        </p:txBody>
      </p:sp>
      <p:sp>
        <p:nvSpPr>
          <p:cNvPr id="4" name="TextBox 3"/>
          <p:cNvSpPr txBox="1"/>
          <p:nvPr/>
        </p:nvSpPr>
        <p:spPr>
          <a:xfrm>
            <a:off x="3108960" y="3749039"/>
            <a:ext cx="5074920" cy="2377440"/>
          </a:xfrm>
          <a:prstGeom prst="rect">
            <a:avLst/>
          </a:prstGeom>
          <a:noFill/>
        </p:spPr>
        <p:txBody>
          <a:bodyPr wrap="square" lIns="0" rIns="0" tIns="0" bIns="0">
            <a:spAutoFit/>
          </a:bodyPr>
          <a:lstStyle/>
          <a:p>
            <a:pPr algn="l">
              <a:spcAft>
                <a:spcPts val="1000"/>
              </a:spcAft>
            </a:pPr>
            <a:r>
              <a:rPr sz="1400" b="0" i="0">
                <a:solidFill>
                  <a:srgbClr val="251F21"/>
                </a:solidFill>
                <a:latin typeface="Arial"/>
              </a:rPr>
              <a:t>Pick customers worth serving</a:t>
            </a:r>
          </a:p>
          <a:p>
            <a:pPr algn="l">
              <a:spcAft>
                <a:spcPts val="1000"/>
              </a:spcAft>
            </a:pPr>
            <a:r>
              <a:rPr sz="1400" b="0" i="0">
                <a:solidFill>
                  <a:srgbClr val="251F21"/>
                </a:solidFill>
                <a:latin typeface="Arial"/>
              </a:rPr>
              <a:t>Know the economics of your work</a:t>
            </a:r>
          </a:p>
          <a:p>
            <a:pPr algn="l">
              <a:spcAft>
                <a:spcPts val="1000"/>
              </a:spcAft>
            </a:pPr>
            <a:r>
              <a:rPr sz="1400" b="0" i="0">
                <a:solidFill>
                  <a:srgbClr val="251F21"/>
                </a:solidFill>
                <a:latin typeface="Arial"/>
              </a:rPr>
              <a:t>Build an operating rhythm</a:t>
            </a:r>
          </a:p>
          <a:p>
            <a:pPr algn="l">
              <a:spcAft>
                <a:spcPts val="1000"/>
              </a:spcAft>
            </a:pPr>
            <a:r>
              <a:rPr sz="1400" b="0" i="0">
                <a:solidFill>
                  <a:srgbClr val="251F21"/>
                </a:solidFill>
                <a:latin typeface="Arial"/>
              </a:rPr>
              <a:t>Expand only when the evidence supports it</a:t>
            </a:r>
          </a:p>
        </p:txBody>
      </p:sp>
      <p:pic>
        <p:nvPicPr>
          <p:cNvPr id="5" name="Picture 4" descr="cover02-01.png"/>
          <p:cNvPicPr>
            <a:picLocks noChangeAspect="1"/>
          </p:cNvPicPr>
          <p:nvPr/>
        </p:nvPicPr>
        <p:blipFill>
          <a:blip r:embed="rId2"/>
          <a:srcRect/>
          <a:stretch>
            <a:fillRect/>
          </a:stretch>
        </p:blipFill>
        <p:spPr>
          <a:xfrm>
            <a:off x="8649395" y="1828800"/>
            <a:ext cx="2543690" cy="3291840"/>
          </a:xfrm>
          <a:prstGeom prst="rect">
            <a:avLst/>
          </a:prstGeom>
          <a:ln w="12700">
            <a:solidFill>
              <a:srgbClr val="DCD3EA"/>
            </a:solidFill>
          </a:ln>
        </p:spPr>
      </p:pic>
      <p:sp>
        <p:nvSpPr>
          <p:cNvPr id="6" name="TextBox 5"/>
          <p:cNvSpPr txBox="1"/>
          <p:nvPr/>
        </p:nvSpPr>
        <p:spPr>
          <a:xfrm>
            <a:off x="822960" y="6400800"/>
            <a:ext cx="5486400" cy="320040"/>
          </a:xfrm>
          <a:prstGeom prst="rect">
            <a:avLst/>
          </a:prstGeom>
          <a:noFill/>
        </p:spPr>
        <p:txBody>
          <a:bodyPr wrap="square" lIns="0" rIns="0" tIns="0" bIns="0">
            <a:spAutoFit/>
          </a:bodyPr>
          <a:lstStyle/>
          <a:p>
            <a:pPr algn="l">
              <a:spcAft>
                <a:spcPts val="600"/>
              </a:spcAft>
            </a:pPr>
            <a:r>
              <a:rPr sz="1000" b="0" i="0">
                <a:solidFill>
                  <a:srgbClr val="585254"/>
                </a:solidFill>
                <a:latin typeface="Arial"/>
              </a:rPr>
              <a:t>The Purple Team - Powered by COi Rubber</a:t>
            </a:r>
          </a:p>
        </p:txBody>
      </p:sp>
      <p:sp>
        <p:nvSpPr>
          <p:cNvPr id="7" name="TextBox 6"/>
          <p:cNvSpPr txBox="1"/>
          <p:nvPr/>
        </p:nvSpPr>
        <p:spPr>
          <a:xfrm>
            <a:off x="10607040" y="6400800"/>
            <a:ext cx="1280160" cy="320040"/>
          </a:xfrm>
          <a:prstGeom prst="rect">
            <a:avLst/>
          </a:prstGeom>
          <a:noFill/>
        </p:spPr>
        <p:txBody>
          <a:bodyPr wrap="square" lIns="0" rIns="0" tIns="0" bIns="0">
            <a:spAutoFit/>
          </a:bodyPr>
          <a:lstStyle/>
          <a:p>
            <a:pPr algn="l">
              <a:spcAft>
                <a:spcPts val="600"/>
              </a:spcAft>
            </a:pPr>
            <a:r>
              <a:rPr sz="1000" b="0" i="0">
                <a:solidFill>
                  <a:srgbClr val="585254"/>
                </a:solidFill>
                <a:latin typeface="Arial"/>
              </a:rPr>
              <a:t>8 / 16</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822960" y="1828800"/>
            <a:ext cx="1920240" cy="1920240"/>
          </a:xfrm>
          <a:prstGeom prst="roundRect">
            <a:avLst>
              <a:gd name="adj" fmla="val 4500"/>
            </a:avLst>
          </a:prstGeom>
          <a:solidFill>
            <a:srgbClr val="3D1B63"/>
          </a:solidFill>
          <a:ln>
            <a:noFill/>
          </a:ln>
          <a:effectLst/>
        </p:spPr>
        <p:txBody>
          <a:bodyPr rtlCol="0" anchor="ctr" wrap="square"/>
          <a:lstStyle/>
          <a:p>
            <a:pPr algn="ctr"/>
            <a:r>
              <a:rPr sz="2000" b="1">
                <a:solidFill>
                  <a:srgbClr val="FFFFFF"/>
                </a:solidFill>
                <a:latin typeface="Arial"/>
              </a:rPr>
              <a:t>Book 03</a:t>
            </a:r>
          </a:p>
        </p:txBody>
      </p:sp>
      <p:sp>
        <p:nvSpPr>
          <p:cNvPr id="3" name="TextBox 2"/>
          <p:cNvSpPr txBox="1"/>
          <p:nvPr/>
        </p:nvSpPr>
        <p:spPr>
          <a:xfrm>
            <a:off x="3108960" y="1828800"/>
            <a:ext cx="6583680" cy="1828800"/>
          </a:xfrm>
          <a:prstGeom prst="rect">
            <a:avLst/>
          </a:prstGeom>
          <a:noFill/>
        </p:spPr>
        <p:txBody>
          <a:bodyPr wrap="square" lIns="0" rIns="0" tIns="0" bIns="0">
            <a:spAutoFit/>
          </a:bodyPr>
          <a:lstStyle/>
          <a:p>
            <a:pPr algn="l">
              <a:spcAft>
                <a:spcPts val="400"/>
              </a:spcAft>
            </a:pPr>
            <a:r>
              <a:rPr sz="3000" b="1" i="0">
                <a:solidFill>
                  <a:srgbClr val="3D1B63"/>
                </a:solidFill>
                <a:latin typeface="Arial"/>
              </a:rPr>
              <a:t>Build A Life You Believe In</a:t>
            </a:r>
          </a:p>
          <a:p>
            <a:pPr algn="l">
              <a:spcAft>
                <a:spcPts val="600"/>
              </a:spcAft>
            </a:pPr>
            <a:r>
              <a:rPr sz="1400" b="1" i="0">
                <a:solidFill>
                  <a:srgbClr val="E07B26"/>
                </a:solidFill>
                <a:latin typeface="Arial"/>
              </a:rPr>
              <a:t>Motivation and purpose</a:t>
            </a:r>
          </a:p>
        </p:txBody>
      </p:sp>
      <p:sp>
        <p:nvSpPr>
          <p:cNvPr id="4" name="TextBox 3"/>
          <p:cNvSpPr txBox="1"/>
          <p:nvPr/>
        </p:nvSpPr>
        <p:spPr>
          <a:xfrm>
            <a:off x="3108960" y="3749039"/>
            <a:ext cx="5074920" cy="2377440"/>
          </a:xfrm>
          <a:prstGeom prst="rect">
            <a:avLst/>
          </a:prstGeom>
          <a:noFill/>
        </p:spPr>
        <p:txBody>
          <a:bodyPr wrap="square" lIns="0" rIns="0" tIns="0" bIns="0">
            <a:spAutoFit/>
          </a:bodyPr>
          <a:lstStyle/>
          <a:p>
            <a:pPr algn="l">
              <a:spcAft>
                <a:spcPts val="1000"/>
              </a:spcAft>
            </a:pPr>
            <a:r>
              <a:rPr sz="1400" b="0" i="0">
                <a:solidFill>
                  <a:srgbClr val="251F21"/>
                </a:solidFill>
                <a:latin typeface="Arial"/>
              </a:rPr>
              <a:t>Choose a direction you can respect</a:t>
            </a:r>
          </a:p>
          <a:p>
            <a:pPr algn="l">
              <a:spcAft>
                <a:spcPts val="1000"/>
              </a:spcAft>
            </a:pPr>
            <a:r>
              <a:rPr sz="1400" b="0" i="0">
                <a:solidFill>
                  <a:srgbClr val="251F21"/>
                </a:solidFill>
                <a:latin typeface="Arial"/>
              </a:rPr>
              <a:t>Build confidence through practice</a:t>
            </a:r>
          </a:p>
          <a:p>
            <a:pPr algn="l">
              <a:spcAft>
                <a:spcPts val="1000"/>
              </a:spcAft>
            </a:pPr>
            <a:r>
              <a:rPr sz="1400" b="0" i="0">
                <a:solidFill>
                  <a:srgbClr val="251F21"/>
                </a:solidFill>
                <a:latin typeface="Arial"/>
              </a:rPr>
              <a:t>Learn from the difficult week</a:t>
            </a:r>
          </a:p>
          <a:p>
            <a:pPr algn="l">
              <a:spcAft>
                <a:spcPts val="1000"/>
              </a:spcAft>
            </a:pPr>
            <a:r>
              <a:rPr sz="1400" b="0" i="0">
                <a:solidFill>
                  <a:srgbClr val="251F21"/>
                </a:solidFill>
                <a:latin typeface="Arial"/>
              </a:rPr>
              <a:t>Decide what enough means to you</a:t>
            </a:r>
          </a:p>
        </p:txBody>
      </p:sp>
      <p:pic>
        <p:nvPicPr>
          <p:cNvPr id="5" name="Picture 4" descr="cover03-01.png"/>
          <p:cNvPicPr>
            <a:picLocks noChangeAspect="1"/>
          </p:cNvPicPr>
          <p:nvPr/>
        </p:nvPicPr>
        <p:blipFill>
          <a:blip r:embed="rId2"/>
          <a:srcRect/>
          <a:stretch>
            <a:fillRect/>
          </a:stretch>
        </p:blipFill>
        <p:spPr>
          <a:xfrm>
            <a:off x="8649395" y="1828800"/>
            <a:ext cx="2543690" cy="3291840"/>
          </a:xfrm>
          <a:prstGeom prst="rect">
            <a:avLst/>
          </a:prstGeom>
          <a:ln w="12700">
            <a:solidFill>
              <a:srgbClr val="DCD3EA"/>
            </a:solidFill>
          </a:ln>
        </p:spPr>
      </p:pic>
      <p:sp>
        <p:nvSpPr>
          <p:cNvPr id="6" name="TextBox 5"/>
          <p:cNvSpPr txBox="1"/>
          <p:nvPr/>
        </p:nvSpPr>
        <p:spPr>
          <a:xfrm>
            <a:off x="822960" y="6400800"/>
            <a:ext cx="5486400" cy="320040"/>
          </a:xfrm>
          <a:prstGeom prst="rect">
            <a:avLst/>
          </a:prstGeom>
          <a:noFill/>
        </p:spPr>
        <p:txBody>
          <a:bodyPr wrap="square" lIns="0" rIns="0" tIns="0" bIns="0">
            <a:spAutoFit/>
          </a:bodyPr>
          <a:lstStyle/>
          <a:p>
            <a:pPr algn="l">
              <a:spcAft>
                <a:spcPts val="600"/>
              </a:spcAft>
            </a:pPr>
            <a:r>
              <a:rPr sz="1000" b="0" i="0">
                <a:solidFill>
                  <a:srgbClr val="585254"/>
                </a:solidFill>
                <a:latin typeface="Arial"/>
              </a:rPr>
              <a:t>The Purple Team - Powered by COi Rubber</a:t>
            </a:r>
          </a:p>
        </p:txBody>
      </p:sp>
      <p:sp>
        <p:nvSpPr>
          <p:cNvPr id="7" name="TextBox 6"/>
          <p:cNvSpPr txBox="1"/>
          <p:nvPr/>
        </p:nvSpPr>
        <p:spPr>
          <a:xfrm>
            <a:off x="10607040" y="6400800"/>
            <a:ext cx="1280160" cy="320040"/>
          </a:xfrm>
          <a:prstGeom prst="rect">
            <a:avLst/>
          </a:prstGeom>
          <a:noFill/>
        </p:spPr>
        <p:txBody>
          <a:bodyPr wrap="square" lIns="0" rIns="0" tIns="0" bIns="0">
            <a:spAutoFit/>
          </a:bodyPr>
          <a:lstStyle/>
          <a:p>
            <a:pPr algn="l">
              <a:spcAft>
                <a:spcPts val="600"/>
              </a:spcAft>
            </a:pPr>
            <a:r>
              <a:rPr sz="1000" b="0" i="0">
                <a:solidFill>
                  <a:srgbClr val="585254"/>
                </a:solidFill>
                <a:latin typeface="Arial"/>
              </a:rPr>
              <a:t>9 / 16</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822960" y="1828800"/>
            <a:ext cx="1920240" cy="1920240"/>
          </a:xfrm>
          <a:prstGeom prst="roundRect">
            <a:avLst>
              <a:gd name="adj" fmla="val 4500"/>
            </a:avLst>
          </a:prstGeom>
          <a:solidFill>
            <a:srgbClr val="3D1B63"/>
          </a:solidFill>
          <a:ln>
            <a:noFill/>
          </a:ln>
          <a:effectLst/>
        </p:spPr>
        <p:txBody>
          <a:bodyPr rtlCol="0" anchor="ctr" wrap="square"/>
          <a:lstStyle/>
          <a:p>
            <a:pPr algn="ctr"/>
            <a:r>
              <a:rPr sz="2000" b="1">
                <a:solidFill>
                  <a:srgbClr val="FFFFFF"/>
                </a:solidFill>
                <a:latin typeface="Arial"/>
              </a:rPr>
              <a:t>Book 04</a:t>
            </a:r>
          </a:p>
        </p:txBody>
      </p:sp>
      <p:sp>
        <p:nvSpPr>
          <p:cNvPr id="3" name="TextBox 2"/>
          <p:cNvSpPr txBox="1"/>
          <p:nvPr/>
        </p:nvSpPr>
        <p:spPr>
          <a:xfrm>
            <a:off x="3108960" y="1828800"/>
            <a:ext cx="6583680" cy="1828800"/>
          </a:xfrm>
          <a:prstGeom prst="rect">
            <a:avLst/>
          </a:prstGeom>
          <a:noFill/>
        </p:spPr>
        <p:txBody>
          <a:bodyPr wrap="square" lIns="0" rIns="0" tIns="0" bIns="0">
            <a:spAutoFit/>
          </a:bodyPr>
          <a:lstStyle/>
          <a:p>
            <a:pPr algn="l">
              <a:spcAft>
                <a:spcPts val="400"/>
              </a:spcAft>
            </a:pPr>
            <a:r>
              <a:rPr sz="3000" b="1" i="0">
                <a:solidFill>
                  <a:srgbClr val="3D1B63"/>
                </a:solidFill>
                <a:latin typeface="Arial"/>
              </a:rPr>
              <a:t>Money With Purpose</a:t>
            </a:r>
          </a:p>
          <a:p>
            <a:pPr algn="l">
              <a:spcAft>
                <a:spcPts val="600"/>
              </a:spcAft>
            </a:pPr>
            <a:r>
              <a:rPr sz="1400" b="1" i="0">
                <a:solidFill>
                  <a:srgbClr val="E07B26"/>
                </a:solidFill>
                <a:latin typeface="Arial"/>
              </a:rPr>
              <a:t>Financial fundamentals</a:t>
            </a:r>
          </a:p>
        </p:txBody>
      </p:sp>
      <p:sp>
        <p:nvSpPr>
          <p:cNvPr id="4" name="TextBox 3"/>
          <p:cNvSpPr txBox="1"/>
          <p:nvPr/>
        </p:nvSpPr>
        <p:spPr>
          <a:xfrm>
            <a:off x="3108960" y="3749039"/>
            <a:ext cx="5074920" cy="2377440"/>
          </a:xfrm>
          <a:prstGeom prst="rect">
            <a:avLst/>
          </a:prstGeom>
          <a:noFill/>
        </p:spPr>
        <p:txBody>
          <a:bodyPr wrap="square" lIns="0" rIns="0" tIns="0" bIns="0">
            <a:spAutoFit/>
          </a:bodyPr>
          <a:lstStyle/>
          <a:p>
            <a:pPr algn="l">
              <a:spcAft>
                <a:spcPts val="1000"/>
              </a:spcAft>
            </a:pPr>
            <a:r>
              <a:rPr sz="1400" b="0" i="0">
                <a:solidFill>
                  <a:srgbClr val="251F21"/>
                </a:solidFill>
                <a:latin typeface="Arial"/>
              </a:rPr>
              <a:t>Give each dollar a purpose</a:t>
            </a:r>
          </a:p>
          <a:p>
            <a:pPr algn="l">
              <a:spcAft>
                <a:spcPts val="1000"/>
              </a:spcAft>
            </a:pPr>
            <a:r>
              <a:rPr sz="1400" b="0" i="0">
                <a:solidFill>
                  <a:srgbClr val="251F21"/>
                </a:solidFill>
                <a:latin typeface="Arial"/>
              </a:rPr>
              <a:t>Prepare for uneven income</a:t>
            </a:r>
          </a:p>
          <a:p>
            <a:pPr algn="l">
              <a:spcAft>
                <a:spcPts val="1000"/>
              </a:spcAft>
            </a:pPr>
            <a:r>
              <a:rPr sz="1400" b="0" i="0">
                <a:solidFill>
                  <a:srgbClr val="251F21"/>
                </a:solidFill>
                <a:latin typeface="Arial"/>
              </a:rPr>
              <a:t>Manage debt and understand credit</a:t>
            </a:r>
          </a:p>
          <a:p>
            <a:pPr algn="l">
              <a:spcAft>
                <a:spcPts val="1000"/>
              </a:spcAft>
            </a:pPr>
            <a:r>
              <a:rPr sz="1400" b="0" i="0">
                <a:solidFill>
                  <a:srgbClr val="251F21"/>
                </a:solidFill>
                <a:latin typeface="Arial"/>
              </a:rPr>
              <a:t>Make decisions you can explain</a:t>
            </a:r>
          </a:p>
        </p:txBody>
      </p:sp>
      <p:pic>
        <p:nvPicPr>
          <p:cNvPr id="5" name="Picture 4" descr="cover04-01.png"/>
          <p:cNvPicPr>
            <a:picLocks noChangeAspect="1"/>
          </p:cNvPicPr>
          <p:nvPr/>
        </p:nvPicPr>
        <p:blipFill>
          <a:blip r:embed="rId2"/>
          <a:srcRect/>
          <a:stretch>
            <a:fillRect/>
          </a:stretch>
        </p:blipFill>
        <p:spPr>
          <a:xfrm>
            <a:off x="8649395" y="1828800"/>
            <a:ext cx="2543690" cy="3291840"/>
          </a:xfrm>
          <a:prstGeom prst="rect">
            <a:avLst/>
          </a:prstGeom>
          <a:ln w="12700">
            <a:solidFill>
              <a:srgbClr val="DCD3EA"/>
            </a:solidFill>
          </a:ln>
        </p:spPr>
      </p:pic>
      <p:sp>
        <p:nvSpPr>
          <p:cNvPr id="6" name="TextBox 5"/>
          <p:cNvSpPr txBox="1"/>
          <p:nvPr/>
        </p:nvSpPr>
        <p:spPr>
          <a:xfrm>
            <a:off x="822960" y="6400800"/>
            <a:ext cx="5486400" cy="320040"/>
          </a:xfrm>
          <a:prstGeom prst="rect">
            <a:avLst/>
          </a:prstGeom>
          <a:noFill/>
        </p:spPr>
        <p:txBody>
          <a:bodyPr wrap="square" lIns="0" rIns="0" tIns="0" bIns="0">
            <a:spAutoFit/>
          </a:bodyPr>
          <a:lstStyle/>
          <a:p>
            <a:pPr algn="l">
              <a:spcAft>
                <a:spcPts val="600"/>
              </a:spcAft>
            </a:pPr>
            <a:r>
              <a:rPr sz="1000" b="0" i="0">
                <a:solidFill>
                  <a:srgbClr val="585254"/>
                </a:solidFill>
                <a:latin typeface="Arial"/>
              </a:rPr>
              <a:t>The Purple Team - Powered by COi Rubber</a:t>
            </a:r>
          </a:p>
        </p:txBody>
      </p:sp>
      <p:sp>
        <p:nvSpPr>
          <p:cNvPr id="7" name="TextBox 6"/>
          <p:cNvSpPr txBox="1"/>
          <p:nvPr/>
        </p:nvSpPr>
        <p:spPr>
          <a:xfrm>
            <a:off x="10607040" y="6400800"/>
            <a:ext cx="1280160" cy="320040"/>
          </a:xfrm>
          <a:prstGeom prst="rect">
            <a:avLst/>
          </a:prstGeom>
          <a:noFill/>
        </p:spPr>
        <p:txBody>
          <a:bodyPr wrap="square" lIns="0" rIns="0" tIns="0" bIns="0">
            <a:spAutoFit/>
          </a:bodyPr>
          <a:lstStyle/>
          <a:p>
            <a:pPr algn="l">
              <a:spcAft>
                <a:spcPts val="600"/>
              </a:spcAft>
            </a:pPr>
            <a:r>
              <a:rPr sz="1000" b="0" i="0">
                <a:solidFill>
                  <a:srgbClr val="585254"/>
                </a:solidFill>
                <a:latin typeface="Arial"/>
              </a:rPr>
              <a:t>10 / 16</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822960" y="1828800"/>
            <a:ext cx="1920240" cy="1920240"/>
          </a:xfrm>
          <a:prstGeom prst="roundRect">
            <a:avLst>
              <a:gd name="adj" fmla="val 4500"/>
            </a:avLst>
          </a:prstGeom>
          <a:solidFill>
            <a:srgbClr val="3D1B63"/>
          </a:solidFill>
          <a:ln>
            <a:noFill/>
          </a:ln>
          <a:effectLst/>
        </p:spPr>
        <p:txBody>
          <a:bodyPr rtlCol="0" anchor="ctr" wrap="square"/>
          <a:lstStyle/>
          <a:p>
            <a:pPr algn="ctr"/>
            <a:r>
              <a:rPr sz="2000" b="1">
                <a:solidFill>
                  <a:srgbClr val="FFFFFF"/>
                </a:solidFill>
                <a:latin typeface="Arial"/>
              </a:rPr>
              <a:t>Book 05</a:t>
            </a:r>
          </a:p>
        </p:txBody>
      </p:sp>
      <p:sp>
        <p:nvSpPr>
          <p:cNvPr id="3" name="TextBox 2"/>
          <p:cNvSpPr txBox="1"/>
          <p:nvPr/>
        </p:nvSpPr>
        <p:spPr>
          <a:xfrm>
            <a:off x="3108960" y="1828800"/>
            <a:ext cx="6583680" cy="1828800"/>
          </a:xfrm>
          <a:prstGeom prst="rect">
            <a:avLst/>
          </a:prstGeom>
          <a:noFill/>
        </p:spPr>
        <p:txBody>
          <a:bodyPr wrap="square" lIns="0" rIns="0" tIns="0" bIns="0">
            <a:spAutoFit/>
          </a:bodyPr>
          <a:lstStyle/>
          <a:p>
            <a:pPr algn="l">
              <a:spcAft>
                <a:spcPts val="400"/>
              </a:spcAft>
            </a:pPr>
            <a:r>
              <a:rPr sz="3000" b="1" i="0">
                <a:solidFill>
                  <a:srgbClr val="3D1B63"/>
                </a:solidFill>
                <a:latin typeface="Arial"/>
              </a:rPr>
              <a:t>The Component Opportunity</a:t>
            </a:r>
          </a:p>
          <a:p>
            <a:pPr algn="l">
              <a:spcAft>
                <a:spcPts val="600"/>
              </a:spcAft>
            </a:pPr>
            <a:r>
              <a:rPr sz="1400" b="1" i="0">
                <a:solidFill>
                  <a:srgbClr val="E07B26"/>
                </a:solidFill>
                <a:latin typeface="Arial"/>
              </a:rPr>
              <a:t>The industry</a:t>
            </a:r>
          </a:p>
        </p:txBody>
      </p:sp>
      <p:sp>
        <p:nvSpPr>
          <p:cNvPr id="4" name="TextBox 3"/>
          <p:cNvSpPr txBox="1"/>
          <p:nvPr/>
        </p:nvSpPr>
        <p:spPr>
          <a:xfrm>
            <a:off x="3108960" y="3749039"/>
            <a:ext cx="5074920" cy="2377440"/>
          </a:xfrm>
          <a:prstGeom prst="rect">
            <a:avLst/>
          </a:prstGeom>
          <a:noFill/>
        </p:spPr>
        <p:txBody>
          <a:bodyPr wrap="square" lIns="0" rIns="0" tIns="0" bIns="0">
            <a:spAutoFit/>
          </a:bodyPr>
          <a:lstStyle/>
          <a:p>
            <a:pPr algn="l">
              <a:spcAft>
                <a:spcPts val="1000"/>
              </a:spcAft>
            </a:pPr>
            <a:r>
              <a:rPr sz="1400" b="0" i="0">
                <a:solidFill>
                  <a:srgbClr val="251F21"/>
                </a:solidFill>
                <a:latin typeface="Arial"/>
              </a:rPr>
              <a:t>Where rubber and plastic parts show up</a:t>
            </a:r>
          </a:p>
          <a:p>
            <a:pPr algn="l">
              <a:spcAft>
                <a:spcPts val="1000"/>
              </a:spcAft>
            </a:pPr>
            <a:r>
              <a:rPr sz="1400" b="0" i="0">
                <a:solidFill>
                  <a:srgbClr val="251F21"/>
                </a:solidFill>
                <a:latin typeface="Arial"/>
              </a:rPr>
              <a:t>How to read a market</a:t>
            </a:r>
          </a:p>
          <a:p>
            <a:pPr algn="l">
              <a:spcAft>
                <a:spcPts val="1000"/>
              </a:spcAft>
            </a:pPr>
            <a:r>
              <a:rPr sz="1400" b="0" i="0">
                <a:solidFill>
                  <a:srgbClr val="251F21"/>
                </a:solidFill>
                <a:latin typeface="Arial"/>
              </a:rPr>
              <a:t>What a real opportunity looks like</a:t>
            </a:r>
          </a:p>
          <a:p>
            <a:pPr algn="l">
              <a:spcAft>
                <a:spcPts val="1000"/>
              </a:spcAft>
            </a:pPr>
            <a:r>
              <a:rPr sz="1400" b="0" i="0">
                <a:solidFill>
                  <a:srgbClr val="251F21"/>
                </a:solidFill>
                <a:latin typeface="Arial"/>
              </a:rPr>
              <a:t>How a business case is calculated</a:t>
            </a:r>
          </a:p>
        </p:txBody>
      </p:sp>
      <p:pic>
        <p:nvPicPr>
          <p:cNvPr id="5" name="Picture 4" descr="cover05-01.png"/>
          <p:cNvPicPr>
            <a:picLocks noChangeAspect="1"/>
          </p:cNvPicPr>
          <p:nvPr/>
        </p:nvPicPr>
        <p:blipFill>
          <a:blip r:embed="rId2"/>
          <a:srcRect/>
          <a:stretch>
            <a:fillRect/>
          </a:stretch>
        </p:blipFill>
        <p:spPr>
          <a:xfrm>
            <a:off x="8649395" y="1828800"/>
            <a:ext cx="2543690" cy="3291840"/>
          </a:xfrm>
          <a:prstGeom prst="rect">
            <a:avLst/>
          </a:prstGeom>
          <a:ln w="12700">
            <a:solidFill>
              <a:srgbClr val="DCD3EA"/>
            </a:solidFill>
          </a:ln>
        </p:spPr>
      </p:pic>
      <p:sp>
        <p:nvSpPr>
          <p:cNvPr id="6" name="TextBox 5"/>
          <p:cNvSpPr txBox="1"/>
          <p:nvPr/>
        </p:nvSpPr>
        <p:spPr>
          <a:xfrm>
            <a:off x="822960" y="6400800"/>
            <a:ext cx="5486400" cy="320040"/>
          </a:xfrm>
          <a:prstGeom prst="rect">
            <a:avLst/>
          </a:prstGeom>
          <a:noFill/>
        </p:spPr>
        <p:txBody>
          <a:bodyPr wrap="square" lIns="0" rIns="0" tIns="0" bIns="0">
            <a:spAutoFit/>
          </a:bodyPr>
          <a:lstStyle/>
          <a:p>
            <a:pPr algn="l">
              <a:spcAft>
                <a:spcPts val="600"/>
              </a:spcAft>
            </a:pPr>
            <a:r>
              <a:rPr sz="1000" b="0" i="0">
                <a:solidFill>
                  <a:srgbClr val="585254"/>
                </a:solidFill>
                <a:latin typeface="Arial"/>
              </a:rPr>
              <a:t>The Purple Team - Powered by COi Rubber</a:t>
            </a:r>
          </a:p>
        </p:txBody>
      </p:sp>
      <p:sp>
        <p:nvSpPr>
          <p:cNvPr id="7" name="TextBox 6"/>
          <p:cNvSpPr txBox="1"/>
          <p:nvPr/>
        </p:nvSpPr>
        <p:spPr>
          <a:xfrm>
            <a:off x="10607040" y="6400800"/>
            <a:ext cx="1280160" cy="320040"/>
          </a:xfrm>
          <a:prstGeom prst="rect">
            <a:avLst/>
          </a:prstGeom>
          <a:noFill/>
        </p:spPr>
        <p:txBody>
          <a:bodyPr wrap="square" lIns="0" rIns="0" tIns="0" bIns="0">
            <a:spAutoFit/>
          </a:bodyPr>
          <a:lstStyle/>
          <a:p>
            <a:pPr algn="l">
              <a:spcAft>
                <a:spcPts val="600"/>
              </a:spcAft>
            </a:pPr>
            <a:r>
              <a:rPr sz="1000" b="0" i="0">
                <a:solidFill>
                  <a:srgbClr val="585254"/>
                </a:solidFill>
                <a:latin typeface="Arial"/>
              </a:rPr>
              <a:t>11 / 16</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822960" y="1828800"/>
            <a:ext cx="1920240" cy="1920240"/>
          </a:xfrm>
          <a:prstGeom prst="roundRect">
            <a:avLst>
              <a:gd name="adj" fmla="val 4500"/>
            </a:avLst>
          </a:prstGeom>
          <a:solidFill>
            <a:srgbClr val="3D1B63"/>
          </a:solidFill>
          <a:ln>
            <a:noFill/>
          </a:ln>
          <a:effectLst/>
        </p:spPr>
        <p:txBody>
          <a:bodyPr rtlCol="0" anchor="ctr" wrap="square"/>
          <a:lstStyle/>
          <a:p>
            <a:pPr algn="ctr"/>
            <a:r>
              <a:rPr sz="2000" b="1">
                <a:solidFill>
                  <a:srgbClr val="FFFFFF"/>
                </a:solidFill>
                <a:latin typeface="Arial"/>
              </a:rPr>
              <a:t>Book 06</a:t>
            </a:r>
          </a:p>
        </p:txBody>
      </p:sp>
      <p:sp>
        <p:nvSpPr>
          <p:cNvPr id="3" name="TextBox 2"/>
          <p:cNvSpPr txBox="1"/>
          <p:nvPr/>
        </p:nvSpPr>
        <p:spPr>
          <a:xfrm>
            <a:off x="3108960" y="1828800"/>
            <a:ext cx="6583680" cy="1828800"/>
          </a:xfrm>
          <a:prstGeom prst="rect">
            <a:avLst/>
          </a:prstGeom>
          <a:noFill/>
        </p:spPr>
        <p:txBody>
          <a:bodyPr wrap="square" lIns="0" rIns="0" tIns="0" bIns="0">
            <a:spAutoFit/>
          </a:bodyPr>
          <a:lstStyle/>
          <a:p>
            <a:pPr algn="l">
              <a:spcAft>
                <a:spcPts val="0"/>
              </a:spcAft>
            </a:pPr>
            <a:r>
              <a:rPr sz="3000" b="1" i="0">
                <a:solidFill>
                  <a:srgbClr val="3D1B63"/>
                </a:solidFill>
                <a:latin typeface="Arial"/>
              </a:rPr>
              <a:t>Build The Team.</a:t>
            </a:r>
          </a:p>
          <a:p>
            <a:pPr algn="l">
              <a:spcAft>
                <a:spcPts val="400"/>
              </a:spcAft>
            </a:pPr>
            <a:r>
              <a:rPr sz="3000" b="1" i="0">
                <a:solidFill>
                  <a:srgbClr val="3D1B63"/>
                </a:solidFill>
                <a:latin typeface="Arial"/>
              </a:rPr>
              <a:t>Carry The Mission.</a:t>
            </a:r>
          </a:p>
          <a:p>
            <a:pPr algn="l">
              <a:spcAft>
                <a:spcPts val="600"/>
              </a:spcAft>
            </a:pPr>
            <a:r>
              <a:rPr sz="1400" b="1" i="0">
                <a:solidFill>
                  <a:srgbClr val="E07B26"/>
                </a:solidFill>
                <a:latin typeface="Arial"/>
              </a:rPr>
              <a:t>Team leadership</a:t>
            </a:r>
          </a:p>
        </p:txBody>
      </p:sp>
      <p:sp>
        <p:nvSpPr>
          <p:cNvPr id="4" name="TextBox 3"/>
          <p:cNvSpPr txBox="1"/>
          <p:nvPr/>
        </p:nvSpPr>
        <p:spPr>
          <a:xfrm>
            <a:off x="3108960" y="3749039"/>
            <a:ext cx="5074920" cy="2377440"/>
          </a:xfrm>
          <a:prstGeom prst="rect">
            <a:avLst/>
          </a:prstGeom>
          <a:noFill/>
        </p:spPr>
        <p:txBody>
          <a:bodyPr wrap="square" lIns="0" rIns="0" tIns="0" bIns="0">
            <a:spAutoFit/>
          </a:bodyPr>
          <a:lstStyle/>
          <a:p>
            <a:pPr algn="l">
              <a:spcAft>
                <a:spcPts val="1000"/>
              </a:spcAft>
            </a:pPr>
            <a:r>
              <a:rPr sz="1400" b="0" i="0">
                <a:solidFill>
                  <a:srgbClr val="251F21"/>
                </a:solidFill>
                <a:latin typeface="Arial"/>
              </a:rPr>
              <a:t>Choose a commitment you can keep</a:t>
            </a:r>
          </a:p>
          <a:p>
            <a:pPr algn="l">
              <a:spcAft>
                <a:spcPts val="1000"/>
              </a:spcAft>
            </a:pPr>
            <a:r>
              <a:rPr sz="1400" b="0" i="0">
                <a:solidFill>
                  <a:srgbClr val="251F21"/>
                </a:solidFill>
                <a:latin typeface="Arial"/>
              </a:rPr>
              <a:t>Invite people with clarity and respect</a:t>
            </a:r>
          </a:p>
          <a:p>
            <a:pPr algn="l">
              <a:spcAft>
                <a:spcPts val="1000"/>
              </a:spcAft>
            </a:pPr>
            <a:r>
              <a:rPr sz="1400" b="0" i="0">
                <a:solidFill>
                  <a:srgbClr val="251F21"/>
                </a:solidFill>
                <a:latin typeface="Arial"/>
              </a:rPr>
              <a:t>Help a new person become capable</a:t>
            </a:r>
          </a:p>
          <a:p>
            <a:pPr algn="l">
              <a:spcAft>
                <a:spcPts val="1000"/>
              </a:spcAft>
            </a:pPr>
            <a:r>
              <a:rPr sz="1400" b="0" i="0">
                <a:solidFill>
                  <a:srgbClr val="251F21"/>
                </a:solidFill>
                <a:latin typeface="Arial"/>
              </a:rPr>
              <a:t>Run a focused 90-day cycle</a:t>
            </a:r>
          </a:p>
        </p:txBody>
      </p:sp>
      <p:pic>
        <p:nvPicPr>
          <p:cNvPr id="5" name="Picture 4" descr="cover06-01.png"/>
          <p:cNvPicPr>
            <a:picLocks noChangeAspect="1"/>
          </p:cNvPicPr>
          <p:nvPr/>
        </p:nvPicPr>
        <p:blipFill>
          <a:blip r:embed="rId2"/>
          <a:srcRect/>
          <a:stretch>
            <a:fillRect/>
          </a:stretch>
        </p:blipFill>
        <p:spPr>
          <a:xfrm>
            <a:off x="8649395" y="1828800"/>
            <a:ext cx="2543690" cy="3291840"/>
          </a:xfrm>
          <a:prstGeom prst="rect">
            <a:avLst/>
          </a:prstGeom>
          <a:ln w="12700">
            <a:solidFill>
              <a:srgbClr val="DCD3EA"/>
            </a:solidFill>
          </a:ln>
        </p:spPr>
      </p:pic>
      <p:sp>
        <p:nvSpPr>
          <p:cNvPr id="6" name="TextBox 5"/>
          <p:cNvSpPr txBox="1"/>
          <p:nvPr/>
        </p:nvSpPr>
        <p:spPr>
          <a:xfrm>
            <a:off x="822960" y="6400800"/>
            <a:ext cx="5486400" cy="320040"/>
          </a:xfrm>
          <a:prstGeom prst="rect">
            <a:avLst/>
          </a:prstGeom>
          <a:noFill/>
        </p:spPr>
        <p:txBody>
          <a:bodyPr wrap="square" lIns="0" rIns="0" tIns="0" bIns="0">
            <a:spAutoFit/>
          </a:bodyPr>
          <a:lstStyle/>
          <a:p>
            <a:pPr algn="l">
              <a:spcAft>
                <a:spcPts val="600"/>
              </a:spcAft>
            </a:pPr>
            <a:r>
              <a:rPr sz="1000" b="0" i="0">
                <a:solidFill>
                  <a:srgbClr val="585254"/>
                </a:solidFill>
                <a:latin typeface="Arial"/>
              </a:rPr>
              <a:t>The Purple Team - Powered by COi Rubber</a:t>
            </a:r>
          </a:p>
        </p:txBody>
      </p:sp>
      <p:sp>
        <p:nvSpPr>
          <p:cNvPr id="7" name="TextBox 6"/>
          <p:cNvSpPr txBox="1"/>
          <p:nvPr/>
        </p:nvSpPr>
        <p:spPr>
          <a:xfrm>
            <a:off x="10607040" y="6400800"/>
            <a:ext cx="1280160" cy="320040"/>
          </a:xfrm>
          <a:prstGeom prst="rect">
            <a:avLst/>
          </a:prstGeom>
          <a:noFill/>
        </p:spPr>
        <p:txBody>
          <a:bodyPr wrap="square" lIns="0" rIns="0" tIns="0" bIns="0">
            <a:spAutoFit/>
          </a:bodyPr>
          <a:lstStyle/>
          <a:p>
            <a:pPr algn="l">
              <a:spcAft>
                <a:spcPts val="600"/>
              </a:spcAft>
            </a:pPr>
            <a:r>
              <a:rPr sz="1000" b="0" i="0">
                <a:solidFill>
                  <a:srgbClr val="585254"/>
                </a:solidFill>
                <a:latin typeface="Arial"/>
              </a:rPr>
              <a:t>12 / 16</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502920"/>
            <a:ext cx="10515600" cy="365760"/>
          </a:xfrm>
          <a:prstGeom prst="rect">
            <a:avLst/>
          </a:prstGeom>
          <a:noFill/>
        </p:spPr>
        <p:txBody>
          <a:bodyPr wrap="square" lIns="0" rIns="0" tIns="0" bIns="0">
            <a:spAutoFit/>
          </a:bodyPr>
          <a:lstStyle/>
          <a:p>
            <a:pPr algn="l">
              <a:spcAft>
                <a:spcPts val="600"/>
              </a:spcAft>
            </a:pPr>
            <a:r>
              <a:rPr sz="1300" b="1" i="0">
                <a:solidFill>
                  <a:srgbClr val="E07B26"/>
                </a:solidFill>
                <a:latin typeface="Arial"/>
              </a:rPr>
              <a:t>PART 4 - GETTING STARTED</a:t>
            </a:r>
          </a:p>
        </p:txBody>
      </p:sp>
      <p:sp>
        <p:nvSpPr>
          <p:cNvPr id="3" name="TextBox 2"/>
          <p:cNvSpPr txBox="1"/>
          <p:nvPr/>
        </p:nvSpPr>
        <p:spPr>
          <a:xfrm>
            <a:off x="822960" y="868680"/>
            <a:ext cx="10515600" cy="914400"/>
          </a:xfrm>
          <a:prstGeom prst="rect">
            <a:avLst/>
          </a:prstGeom>
          <a:noFill/>
        </p:spPr>
        <p:txBody>
          <a:bodyPr wrap="square" lIns="0" rIns="0" tIns="0" bIns="0">
            <a:spAutoFit/>
          </a:bodyPr>
          <a:lstStyle/>
          <a:p>
            <a:pPr algn="l">
              <a:spcAft>
                <a:spcPts val="600"/>
              </a:spcAft>
            </a:pPr>
            <a:r>
              <a:rPr sz="3000" b="1" i="0">
                <a:solidFill>
                  <a:srgbClr val="3D1B63"/>
                </a:solidFill>
                <a:latin typeface="Arial"/>
              </a:rPr>
              <a:t>Your first 30 days</a:t>
            </a:r>
          </a:p>
        </p:txBody>
      </p:sp>
      <p:sp>
        <p:nvSpPr>
          <p:cNvPr id="4" name="Rectangle 3"/>
          <p:cNvSpPr/>
          <p:nvPr/>
        </p:nvSpPr>
        <p:spPr>
          <a:xfrm>
            <a:off x="822960" y="1737360"/>
            <a:ext cx="1097280" cy="54864"/>
          </a:xfrm>
          <a:prstGeom prst="rect">
            <a:avLst/>
          </a:prstGeom>
          <a:solidFill>
            <a:srgbClr val="E07B26"/>
          </a:solidFill>
          <a:ln>
            <a:noFill/>
          </a:ln>
          <a:effectLst/>
        </p:spPr>
        <p:txBody>
          <a:bodyPr rtlCol="0" anchor="ctr"/>
          <a:lstStyle/>
          <a:p>
            <a:pPr algn="ctr"/>
          </a:p>
        </p:txBody>
      </p:sp>
      <p:sp>
        <p:nvSpPr>
          <p:cNvPr id="5" name="Rounded Rectangle 4"/>
          <p:cNvSpPr/>
          <p:nvPr/>
        </p:nvSpPr>
        <p:spPr>
          <a:xfrm>
            <a:off x="822960" y="2011680"/>
            <a:ext cx="3383280" cy="3657600"/>
          </a:xfrm>
          <a:prstGeom prst="roundRect">
            <a:avLst>
              <a:gd name="adj" fmla="val 4500"/>
            </a:avLst>
          </a:prstGeom>
          <a:solidFill>
            <a:srgbClr val="F3EEF9"/>
          </a:solidFill>
          <a:ln>
            <a:noFill/>
          </a:ln>
          <a:effectLst/>
        </p:spPr>
        <p:txBody>
          <a:bodyPr rtlCol="0" anchor="ctr"/>
          <a:lstStyle/>
          <a:p>
            <a:pPr algn="ctr"/>
          </a:p>
        </p:txBody>
      </p:sp>
      <p:sp>
        <p:nvSpPr>
          <p:cNvPr id="6" name="TextBox 5"/>
          <p:cNvSpPr txBox="1"/>
          <p:nvPr/>
        </p:nvSpPr>
        <p:spPr>
          <a:xfrm>
            <a:off x="1097280" y="2286000"/>
            <a:ext cx="2834640" cy="3200400"/>
          </a:xfrm>
          <a:prstGeom prst="rect">
            <a:avLst/>
          </a:prstGeom>
          <a:noFill/>
        </p:spPr>
        <p:txBody>
          <a:bodyPr wrap="square" lIns="0" rIns="0" tIns="0" bIns="0">
            <a:spAutoFit/>
          </a:bodyPr>
          <a:lstStyle/>
          <a:p>
            <a:pPr algn="l">
              <a:spcAft>
                <a:spcPts val="1000"/>
              </a:spcAft>
            </a:pPr>
            <a:r>
              <a:rPr sz="2000" b="1" i="0">
                <a:solidFill>
                  <a:srgbClr val="3D1B63"/>
                </a:solidFill>
                <a:latin typeface="Arial"/>
              </a:rPr>
              <a:t>Read</a:t>
            </a:r>
          </a:p>
          <a:p>
            <a:pPr algn="l">
              <a:spcAft>
                <a:spcPts val="600"/>
              </a:spcAft>
            </a:pPr>
            <a:r>
              <a:rPr sz="1400" b="0" i="0">
                <a:solidFill>
                  <a:srgbClr val="251F21"/>
                </a:solidFill>
                <a:latin typeface="Arial"/>
              </a:rPr>
              <a:t>One chapter at a time. The guides are short, free and written from real industrial sales work.</a:t>
            </a:r>
          </a:p>
        </p:txBody>
      </p:sp>
      <p:sp>
        <p:nvSpPr>
          <p:cNvPr id="7" name="Rounded Rectangle 6"/>
          <p:cNvSpPr/>
          <p:nvPr/>
        </p:nvSpPr>
        <p:spPr>
          <a:xfrm>
            <a:off x="4480560" y="2011680"/>
            <a:ext cx="3383280" cy="3657600"/>
          </a:xfrm>
          <a:prstGeom prst="roundRect">
            <a:avLst>
              <a:gd name="adj" fmla="val 4500"/>
            </a:avLst>
          </a:prstGeom>
          <a:solidFill>
            <a:srgbClr val="F3EEF9"/>
          </a:solidFill>
          <a:ln>
            <a:noFill/>
          </a:ln>
          <a:effectLst/>
        </p:spPr>
        <p:txBody>
          <a:bodyPr rtlCol="0" anchor="ctr"/>
          <a:lstStyle/>
          <a:p>
            <a:pPr algn="ctr"/>
          </a:p>
        </p:txBody>
      </p:sp>
      <p:sp>
        <p:nvSpPr>
          <p:cNvPr id="8" name="TextBox 7"/>
          <p:cNvSpPr txBox="1"/>
          <p:nvPr/>
        </p:nvSpPr>
        <p:spPr>
          <a:xfrm>
            <a:off x="4754880" y="2286000"/>
            <a:ext cx="2834640" cy="3200400"/>
          </a:xfrm>
          <a:prstGeom prst="rect">
            <a:avLst/>
          </a:prstGeom>
          <a:noFill/>
        </p:spPr>
        <p:txBody>
          <a:bodyPr wrap="square" lIns="0" rIns="0" tIns="0" bIns="0">
            <a:spAutoFit/>
          </a:bodyPr>
          <a:lstStyle/>
          <a:p>
            <a:pPr algn="l">
              <a:spcAft>
                <a:spcPts val="1000"/>
              </a:spcAft>
            </a:pPr>
            <a:r>
              <a:rPr sz="2000" b="1" i="0">
                <a:solidFill>
                  <a:srgbClr val="3D1B63"/>
                </a:solidFill>
                <a:latin typeface="Arial"/>
              </a:rPr>
              <a:t>Practice</a:t>
            </a:r>
          </a:p>
          <a:p>
            <a:pPr algn="l">
              <a:spcAft>
                <a:spcPts val="600"/>
              </a:spcAft>
            </a:pPr>
            <a:r>
              <a:rPr sz="1400" b="0" i="0">
                <a:solidFill>
                  <a:srgbClr val="251F21"/>
                </a:solidFill>
                <a:latin typeface="Arial"/>
              </a:rPr>
              <a:t>One behavior per chapter. Open a conversation. Take discovery notes. Prepare one clean RFQ handoff.</a:t>
            </a:r>
          </a:p>
        </p:txBody>
      </p:sp>
      <p:sp>
        <p:nvSpPr>
          <p:cNvPr id="9" name="Rounded Rectangle 8"/>
          <p:cNvSpPr/>
          <p:nvPr/>
        </p:nvSpPr>
        <p:spPr>
          <a:xfrm>
            <a:off x="8138160" y="2011680"/>
            <a:ext cx="3383280" cy="3657600"/>
          </a:xfrm>
          <a:prstGeom prst="roundRect">
            <a:avLst>
              <a:gd name="adj" fmla="val 4500"/>
            </a:avLst>
          </a:prstGeom>
          <a:solidFill>
            <a:srgbClr val="F3EEF9"/>
          </a:solidFill>
          <a:ln>
            <a:noFill/>
          </a:ln>
          <a:effectLst/>
        </p:spPr>
        <p:txBody>
          <a:bodyPr rtlCol="0" anchor="ctr"/>
          <a:lstStyle/>
          <a:p>
            <a:pPr algn="ctr"/>
          </a:p>
        </p:txBody>
      </p:sp>
      <p:sp>
        <p:nvSpPr>
          <p:cNvPr id="10" name="TextBox 9"/>
          <p:cNvSpPr txBox="1"/>
          <p:nvPr/>
        </p:nvSpPr>
        <p:spPr>
          <a:xfrm>
            <a:off x="8412480" y="2286000"/>
            <a:ext cx="2834640" cy="3200400"/>
          </a:xfrm>
          <a:prstGeom prst="rect">
            <a:avLst/>
          </a:prstGeom>
          <a:noFill/>
        </p:spPr>
        <p:txBody>
          <a:bodyPr wrap="square" lIns="0" rIns="0" tIns="0" bIns="0">
            <a:spAutoFit/>
          </a:bodyPr>
          <a:lstStyle/>
          <a:p>
            <a:pPr algn="l">
              <a:spcAft>
                <a:spcPts val="1000"/>
              </a:spcAft>
            </a:pPr>
            <a:r>
              <a:rPr sz="2000" b="1" i="0">
                <a:solidFill>
                  <a:srgbClr val="3D1B63"/>
                </a:solidFill>
                <a:latin typeface="Arial"/>
              </a:rPr>
              <a:t>Review</a:t>
            </a:r>
          </a:p>
          <a:p>
            <a:pPr algn="l">
              <a:spcAft>
                <a:spcPts val="600"/>
              </a:spcAft>
            </a:pPr>
            <a:r>
              <a:rPr sz="1400" b="0" i="0">
                <a:solidFill>
                  <a:srgbClr val="251F21"/>
                </a:solidFill>
                <a:latin typeface="Arial"/>
              </a:rPr>
              <a:t>Use the worksheets. A manager or mentor reviews them with you - clear records let others help you.</a:t>
            </a:r>
          </a:p>
        </p:txBody>
      </p:sp>
      <p:sp>
        <p:nvSpPr>
          <p:cNvPr id="11" name="TextBox 10"/>
          <p:cNvSpPr txBox="1"/>
          <p:nvPr/>
        </p:nvSpPr>
        <p:spPr>
          <a:xfrm>
            <a:off x="822960" y="6400800"/>
            <a:ext cx="5486400" cy="320040"/>
          </a:xfrm>
          <a:prstGeom prst="rect">
            <a:avLst/>
          </a:prstGeom>
          <a:noFill/>
        </p:spPr>
        <p:txBody>
          <a:bodyPr wrap="square" lIns="0" rIns="0" tIns="0" bIns="0">
            <a:spAutoFit/>
          </a:bodyPr>
          <a:lstStyle/>
          <a:p>
            <a:pPr algn="l">
              <a:spcAft>
                <a:spcPts val="600"/>
              </a:spcAft>
            </a:pPr>
            <a:r>
              <a:rPr sz="1000" b="0" i="0">
                <a:solidFill>
                  <a:srgbClr val="585254"/>
                </a:solidFill>
                <a:latin typeface="Arial"/>
              </a:rPr>
              <a:t>The Purple Team - Powered by COi Rubber</a:t>
            </a:r>
          </a:p>
        </p:txBody>
      </p:sp>
      <p:sp>
        <p:nvSpPr>
          <p:cNvPr id="12" name="TextBox 11"/>
          <p:cNvSpPr txBox="1"/>
          <p:nvPr/>
        </p:nvSpPr>
        <p:spPr>
          <a:xfrm>
            <a:off x="10607040" y="6400800"/>
            <a:ext cx="1280160" cy="320040"/>
          </a:xfrm>
          <a:prstGeom prst="rect">
            <a:avLst/>
          </a:prstGeom>
          <a:noFill/>
        </p:spPr>
        <p:txBody>
          <a:bodyPr wrap="square" lIns="0" rIns="0" tIns="0" bIns="0">
            <a:spAutoFit/>
          </a:bodyPr>
          <a:lstStyle/>
          <a:p>
            <a:pPr algn="l">
              <a:spcAft>
                <a:spcPts val="600"/>
              </a:spcAft>
            </a:pPr>
            <a:r>
              <a:rPr sz="1000" b="0" i="0">
                <a:solidFill>
                  <a:srgbClr val="585254"/>
                </a:solidFill>
                <a:latin typeface="Arial"/>
              </a:rPr>
              <a:t>13 / 16</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502920"/>
            <a:ext cx="10515600" cy="365760"/>
          </a:xfrm>
          <a:prstGeom prst="rect">
            <a:avLst/>
          </a:prstGeom>
          <a:noFill/>
        </p:spPr>
        <p:txBody>
          <a:bodyPr wrap="square" lIns="0" rIns="0" tIns="0" bIns="0">
            <a:spAutoFit/>
          </a:bodyPr>
          <a:lstStyle/>
          <a:p>
            <a:pPr algn="l">
              <a:spcAft>
                <a:spcPts val="600"/>
              </a:spcAft>
            </a:pPr>
            <a:r>
              <a:rPr sz="1300" b="1" i="0">
                <a:solidFill>
                  <a:srgbClr val="E07B26"/>
                </a:solidFill>
                <a:latin typeface="Arial"/>
              </a:rPr>
              <a:t>PART 4 - FIT</a:t>
            </a:r>
          </a:p>
        </p:txBody>
      </p:sp>
      <p:sp>
        <p:nvSpPr>
          <p:cNvPr id="3" name="TextBox 2"/>
          <p:cNvSpPr txBox="1"/>
          <p:nvPr/>
        </p:nvSpPr>
        <p:spPr>
          <a:xfrm>
            <a:off x="822960" y="868680"/>
            <a:ext cx="10515600" cy="914400"/>
          </a:xfrm>
          <a:prstGeom prst="rect">
            <a:avLst/>
          </a:prstGeom>
          <a:noFill/>
        </p:spPr>
        <p:txBody>
          <a:bodyPr wrap="square" lIns="0" rIns="0" tIns="0" bIns="0">
            <a:spAutoFit/>
          </a:bodyPr>
          <a:lstStyle/>
          <a:p>
            <a:pPr algn="l">
              <a:spcAft>
                <a:spcPts val="600"/>
              </a:spcAft>
            </a:pPr>
            <a:r>
              <a:rPr sz="3000" b="1" i="0">
                <a:solidFill>
                  <a:srgbClr val="3D1B63"/>
                </a:solidFill>
                <a:latin typeface="Arial"/>
              </a:rPr>
              <a:t>Who the Purple Team is for</a:t>
            </a:r>
          </a:p>
        </p:txBody>
      </p:sp>
      <p:sp>
        <p:nvSpPr>
          <p:cNvPr id="4" name="Rectangle 3"/>
          <p:cNvSpPr/>
          <p:nvPr/>
        </p:nvSpPr>
        <p:spPr>
          <a:xfrm>
            <a:off x="822960" y="1737360"/>
            <a:ext cx="1097280" cy="54864"/>
          </a:xfrm>
          <a:prstGeom prst="rect">
            <a:avLst/>
          </a:prstGeom>
          <a:solidFill>
            <a:srgbClr val="E07B26"/>
          </a:solidFill>
          <a:ln>
            <a:noFill/>
          </a:ln>
          <a:effectLst/>
        </p:spPr>
        <p:txBody>
          <a:bodyPr rtlCol="0" anchor="ctr"/>
          <a:lstStyle/>
          <a:p>
            <a:pPr algn="ctr"/>
          </a:p>
        </p:txBody>
      </p:sp>
      <p:sp>
        <p:nvSpPr>
          <p:cNvPr id="5" name="Rounded Rectangle 4"/>
          <p:cNvSpPr/>
          <p:nvPr/>
        </p:nvSpPr>
        <p:spPr>
          <a:xfrm>
            <a:off x="822960" y="1920240"/>
            <a:ext cx="5303520" cy="4023360"/>
          </a:xfrm>
          <a:prstGeom prst="roundRect">
            <a:avLst>
              <a:gd name="adj" fmla="val 4500"/>
            </a:avLst>
          </a:prstGeom>
          <a:solidFill>
            <a:srgbClr val="F3EEF9"/>
          </a:solidFill>
          <a:ln>
            <a:noFill/>
          </a:ln>
          <a:effectLst/>
        </p:spPr>
        <p:txBody>
          <a:bodyPr rtlCol="0" anchor="ctr"/>
          <a:lstStyle/>
          <a:p>
            <a:pPr algn="ctr"/>
          </a:p>
        </p:txBody>
      </p:sp>
      <p:sp>
        <p:nvSpPr>
          <p:cNvPr id="6" name="TextBox 5"/>
          <p:cNvSpPr txBox="1"/>
          <p:nvPr/>
        </p:nvSpPr>
        <p:spPr>
          <a:xfrm>
            <a:off x="1143000" y="2240280"/>
            <a:ext cx="4663440" cy="3474720"/>
          </a:xfrm>
          <a:prstGeom prst="rect">
            <a:avLst/>
          </a:prstGeom>
          <a:noFill/>
        </p:spPr>
        <p:txBody>
          <a:bodyPr wrap="square" lIns="0" rIns="0" tIns="0" bIns="0">
            <a:spAutoFit/>
          </a:bodyPr>
          <a:lstStyle/>
          <a:p>
            <a:pPr algn="l">
              <a:spcAft>
                <a:spcPts val="1200"/>
              </a:spcAft>
            </a:pPr>
            <a:r>
              <a:rPr sz="1600" b="1" i="0">
                <a:solidFill>
                  <a:srgbClr val="3D1B63"/>
                </a:solidFill>
                <a:latin typeface="Arial"/>
              </a:rPr>
              <a:t>Experienced representatives</a:t>
            </a:r>
          </a:p>
          <a:p>
            <a:pPr algn="l">
              <a:spcAft>
                <a:spcPts val="1000"/>
              </a:spcAft>
            </a:pPr>
            <a:r>
              <a:rPr sz="1500" b="0" i="0">
                <a:solidFill>
                  <a:srgbClr val="251F21"/>
                </a:solidFill>
                <a:latin typeface="Arial"/>
              </a:rPr>
              <a:t>Already calling on buyers? Add COi to your existing product lines - non-exclusive.</a:t>
            </a:r>
          </a:p>
          <a:p>
            <a:pPr algn="l">
              <a:spcAft>
                <a:spcPts val="600"/>
              </a:spcAft>
            </a:pPr>
            <a:r>
              <a:rPr sz="1500" b="0" i="1">
                <a:solidFill>
                  <a:srgbClr val="251F21"/>
                </a:solidFill>
                <a:latin typeface="Arial"/>
              </a:rPr>
              <a:t>Your buyers need a second source. Be the rep who brings it.</a:t>
            </a:r>
          </a:p>
        </p:txBody>
      </p:sp>
      <p:sp>
        <p:nvSpPr>
          <p:cNvPr id="7" name="Rounded Rectangle 6"/>
          <p:cNvSpPr/>
          <p:nvPr/>
        </p:nvSpPr>
        <p:spPr>
          <a:xfrm>
            <a:off x="6263640" y="1920240"/>
            <a:ext cx="5303520" cy="4023360"/>
          </a:xfrm>
          <a:prstGeom prst="roundRect">
            <a:avLst>
              <a:gd name="adj" fmla="val 4500"/>
            </a:avLst>
          </a:prstGeom>
          <a:solidFill>
            <a:srgbClr val="F3EEF9"/>
          </a:solidFill>
          <a:ln>
            <a:noFill/>
          </a:ln>
          <a:effectLst/>
        </p:spPr>
        <p:txBody>
          <a:bodyPr rtlCol="0" anchor="ctr"/>
          <a:lstStyle/>
          <a:p>
            <a:pPr algn="ctr"/>
          </a:p>
        </p:txBody>
      </p:sp>
      <p:sp>
        <p:nvSpPr>
          <p:cNvPr id="8" name="TextBox 7"/>
          <p:cNvSpPr txBox="1"/>
          <p:nvPr/>
        </p:nvSpPr>
        <p:spPr>
          <a:xfrm>
            <a:off x="6583680" y="2240280"/>
            <a:ext cx="4663440" cy="3474720"/>
          </a:xfrm>
          <a:prstGeom prst="rect">
            <a:avLst/>
          </a:prstGeom>
          <a:noFill/>
        </p:spPr>
        <p:txBody>
          <a:bodyPr wrap="square" lIns="0" rIns="0" tIns="0" bIns="0">
            <a:spAutoFit/>
          </a:bodyPr>
          <a:lstStyle/>
          <a:p>
            <a:pPr algn="l">
              <a:spcAft>
                <a:spcPts val="1200"/>
              </a:spcAft>
            </a:pPr>
            <a:r>
              <a:rPr sz="1600" b="1" i="0">
                <a:solidFill>
                  <a:srgbClr val="3D1B63"/>
                </a:solidFill>
                <a:latin typeface="Arial"/>
              </a:rPr>
              <a:t>Newcomers</a:t>
            </a:r>
          </a:p>
          <a:p>
            <a:pPr algn="l">
              <a:spcAft>
                <a:spcPts val="1000"/>
              </a:spcAft>
            </a:pPr>
            <a:r>
              <a:rPr sz="1500" b="0" i="0">
                <a:solidFill>
                  <a:srgbClr val="251F21"/>
                </a:solidFill>
                <a:latin typeface="Arial"/>
              </a:rPr>
              <a:t>Apply for consideration in the developing pilot program.</a:t>
            </a:r>
          </a:p>
          <a:p>
            <a:pPr algn="l">
              <a:spcAft>
                <a:spcPts val="600"/>
              </a:spcAft>
            </a:pPr>
            <a:r>
              <a:rPr sz="1500" b="0" i="1">
                <a:solidFill>
                  <a:srgbClr val="251F21"/>
                </a:solidFill>
                <a:latin typeface="Arial"/>
              </a:rPr>
              <a:t>Bring a burning desire for hard work and learning - the guides and coaching teach the rest.</a:t>
            </a:r>
          </a:p>
        </p:txBody>
      </p:sp>
      <p:sp>
        <p:nvSpPr>
          <p:cNvPr id="9" name="TextBox 8"/>
          <p:cNvSpPr txBox="1"/>
          <p:nvPr/>
        </p:nvSpPr>
        <p:spPr>
          <a:xfrm>
            <a:off x="822960" y="6400800"/>
            <a:ext cx="5486400" cy="320040"/>
          </a:xfrm>
          <a:prstGeom prst="rect">
            <a:avLst/>
          </a:prstGeom>
          <a:noFill/>
        </p:spPr>
        <p:txBody>
          <a:bodyPr wrap="square" lIns="0" rIns="0" tIns="0" bIns="0">
            <a:spAutoFit/>
          </a:bodyPr>
          <a:lstStyle/>
          <a:p>
            <a:pPr algn="l">
              <a:spcAft>
                <a:spcPts val="600"/>
              </a:spcAft>
            </a:pPr>
            <a:r>
              <a:rPr sz="1000" b="0" i="0">
                <a:solidFill>
                  <a:srgbClr val="585254"/>
                </a:solidFill>
                <a:latin typeface="Arial"/>
              </a:rPr>
              <a:t>The Purple Team - Powered by COi Rubber</a:t>
            </a:r>
          </a:p>
        </p:txBody>
      </p:sp>
      <p:sp>
        <p:nvSpPr>
          <p:cNvPr id="10" name="TextBox 9"/>
          <p:cNvSpPr txBox="1"/>
          <p:nvPr/>
        </p:nvSpPr>
        <p:spPr>
          <a:xfrm>
            <a:off x="10607040" y="6400800"/>
            <a:ext cx="1280160" cy="320040"/>
          </a:xfrm>
          <a:prstGeom prst="rect">
            <a:avLst/>
          </a:prstGeom>
          <a:noFill/>
        </p:spPr>
        <p:txBody>
          <a:bodyPr wrap="square" lIns="0" rIns="0" tIns="0" bIns="0">
            <a:spAutoFit/>
          </a:bodyPr>
          <a:lstStyle/>
          <a:p>
            <a:pPr algn="l">
              <a:spcAft>
                <a:spcPts val="600"/>
              </a:spcAft>
            </a:pPr>
            <a:r>
              <a:rPr sz="1000" b="0" i="0">
                <a:solidFill>
                  <a:srgbClr val="585254"/>
                </a:solidFill>
                <a:latin typeface="Arial"/>
              </a:rPr>
              <a:t>14 / 16</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822960" y="502920"/>
            <a:ext cx="10515600" cy="365760"/>
          </a:xfrm>
          <a:prstGeom prst="rect">
            <a:avLst/>
          </a:prstGeom>
          <a:noFill/>
        </p:spPr>
        <p:txBody>
          <a:bodyPr wrap="square" lIns="0" rIns="0" tIns="0" bIns="0">
            <a:spAutoFit/>
          </a:bodyPr>
          <a:lstStyle/>
          <a:p>
            <a:pPr algn="l">
              <a:spcAft>
                <a:spcPts val="600"/>
              </a:spcAft>
            </a:pPr>
            <a:r>
              <a:rPr sz="1300" b="1" i="0">
                <a:solidFill>
                  <a:srgbClr val="E07B26"/>
                </a:solidFill>
                <a:latin typeface="Arial"/>
              </a:rPr>
              <a:t>PART 4 - NEXT STEP</a:t>
            </a:r>
          </a:p>
        </p:txBody>
      </p:sp>
      <p:sp>
        <p:nvSpPr>
          <p:cNvPr id="3" name="TextBox 2"/>
          <p:cNvSpPr txBox="1"/>
          <p:nvPr/>
        </p:nvSpPr>
        <p:spPr>
          <a:xfrm>
            <a:off x="822960" y="868680"/>
            <a:ext cx="10515600" cy="914400"/>
          </a:xfrm>
          <a:prstGeom prst="rect">
            <a:avLst/>
          </a:prstGeom>
          <a:noFill/>
        </p:spPr>
        <p:txBody>
          <a:bodyPr wrap="square" lIns="0" rIns="0" tIns="0" bIns="0">
            <a:spAutoFit/>
          </a:bodyPr>
          <a:lstStyle/>
          <a:p>
            <a:pPr algn="l">
              <a:spcAft>
                <a:spcPts val="600"/>
              </a:spcAft>
            </a:pPr>
            <a:r>
              <a:rPr sz="3000" b="1" i="0">
                <a:solidFill>
                  <a:srgbClr val="3D1B63"/>
                </a:solidFill>
                <a:latin typeface="Arial"/>
              </a:rPr>
              <a:t>How to apply</a:t>
            </a:r>
          </a:p>
        </p:txBody>
      </p:sp>
      <p:sp>
        <p:nvSpPr>
          <p:cNvPr id="4" name="Rectangle 3"/>
          <p:cNvSpPr/>
          <p:nvPr/>
        </p:nvSpPr>
        <p:spPr>
          <a:xfrm>
            <a:off x="822960" y="1737360"/>
            <a:ext cx="1097280" cy="54864"/>
          </a:xfrm>
          <a:prstGeom prst="rect">
            <a:avLst/>
          </a:prstGeom>
          <a:solidFill>
            <a:srgbClr val="E07B26"/>
          </a:solidFill>
          <a:ln>
            <a:noFill/>
          </a:ln>
          <a:effectLst/>
        </p:spPr>
        <p:txBody>
          <a:bodyPr rtlCol="0" anchor="ctr"/>
          <a:lstStyle/>
          <a:p>
            <a:pPr algn="ctr"/>
          </a:p>
        </p:txBody>
      </p:sp>
      <p:sp>
        <p:nvSpPr>
          <p:cNvPr id="5" name="TextBox 4"/>
          <p:cNvSpPr txBox="1"/>
          <p:nvPr/>
        </p:nvSpPr>
        <p:spPr>
          <a:xfrm>
            <a:off x="822960" y="1920240"/>
            <a:ext cx="6583680" cy="4206240"/>
          </a:xfrm>
          <a:prstGeom prst="rect">
            <a:avLst/>
          </a:prstGeom>
          <a:noFill/>
        </p:spPr>
        <p:txBody>
          <a:bodyPr wrap="square" lIns="0" rIns="0" tIns="0" bIns="0">
            <a:spAutoFit/>
          </a:bodyPr>
          <a:lstStyle/>
          <a:p>
            <a:pPr algn="l" marL="228600" indent="-228600">
              <a:spcAft>
                <a:spcPts val="1400"/>
              </a:spcAft>
            </a:pPr>
            <a:r>
              <a:rPr sz="1700" b="0" i="0">
                <a:solidFill>
                  <a:srgbClr val="251F21"/>
                </a:solidFill>
                <a:latin typeface="Arial"/>
              </a:rPr>
              <a:t>1. Read the free Purple Team guides</a:t>
            </a:r>
          </a:p>
          <a:p>
            <a:pPr algn="l" marL="228600" indent="-228600">
              <a:spcAft>
                <a:spcPts val="1400"/>
              </a:spcAft>
            </a:pPr>
            <a:r>
              <a:rPr sz="1700" b="0" i="0">
                <a:solidFill>
                  <a:srgbClr val="251F21"/>
                </a:solidFill>
                <a:latin typeface="Arial"/>
              </a:rPr>
              <a:t>2. Submit the free application at coirubber.com/reps/</a:t>
            </a:r>
          </a:p>
          <a:p>
            <a:pPr algn="l" marL="228600" indent="-228600">
              <a:spcAft>
                <a:spcPts val="1400"/>
              </a:spcAft>
            </a:pPr>
            <a:r>
              <a:rPr sz="1700" b="0" i="0">
                <a:solidFill>
                  <a:srgbClr val="251F21"/>
                </a:solidFill>
                <a:latin typeface="Arial"/>
              </a:rPr>
              <a:t>3. Our team reviews every application - applicants are not yet accepted representatives</a:t>
            </a:r>
          </a:p>
          <a:p>
            <a:pPr algn="l" marL="228600" indent="-228600">
              <a:spcAft>
                <a:spcPts val="1400"/>
              </a:spcAft>
            </a:pPr>
            <a:r>
              <a:rPr sz="1700" b="0" i="0">
                <a:solidFill>
                  <a:srgbClr val="251F21"/>
                </a:solidFill>
                <a:latin typeface="Arial"/>
              </a:rPr>
              <a:t>4. Next steps, training and terms are explained before onboarding</a:t>
            </a:r>
          </a:p>
        </p:txBody>
      </p:sp>
      <p:sp>
        <p:nvSpPr>
          <p:cNvPr id="6" name="Rounded Rectangle 5"/>
          <p:cNvSpPr/>
          <p:nvPr/>
        </p:nvSpPr>
        <p:spPr>
          <a:xfrm>
            <a:off x="7863840" y="1920240"/>
            <a:ext cx="3566160" cy="4023360"/>
          </a:xfrm>
          <a:prstGeom prst="roundRect">
            <a:avLst>
              <a:gd name="adj" fmla="val 4500"/>
            </a:avLst>
          </a:prstGeom>
          <a:solidFill>
            <a:srgbClr val="F3EEF9"/>
          </a:solidFill>
          <a:ln>
            <a:noFill/>
          </a:ln>
          <a:effectLst/>
        </p:spPr>
        <p:txBody>
          <a:bodyPr rtlCol="0" anchor="ctr"/>
          <a:lstStyle/>
          <a:p>
            <a:pPr algn="ctr"/>
          </a:p>
        </p:txBody>
      </p:sp>
      <p:sp>
        <p:nvSpPr>
          <p:cNvPr id="7" name="TextBox 6"/>
          <p:cNvSpPr txBox="1"/>
          <p:nvPr/>
        </p:nvSpPr>
        <p:spPr>
          <a:xfrm>
            <a:off x="8183879" y="2240280"/>
            <a:ext cx="2926080" cy="3474720"/>
          </a:xfrm>
          <a:prstGeom prst="rect">
            <a:avLst/>
          </a:prstGeom>
          <a:noFill/>
        </p:spPr>
        <p:txBody>
          <a:bodyPr wrap="square" lIns="0" rIns="0" tIns="0" bIns="0">
            <a:spAutoFit/>
          </a:bodyPr>
          <a:lstStyle/>
          <a:p>
            <a:pPr algn="l">
              <a:spcAft>
                <a:spcPts val="1000"/>
              </a:spcAft>
            </a:pPr>
            <a:r>
              <a:rPr sz="1400" b="1" i="0">
                <a:solidFill>
                  <a:srgbClr val="3D1B63"/>
                </a:solidFill>
                <a:latin typeface="Arial"/>
              </a:rPr>
              <a:t>Straight talk</a:t>
            </a:r>
          </a:p>
          <a:p>
            <a:pPr algn="l">
              <a:spcAft>
                <a:spcPts val="1000"/>
              </a:spcAft>
            </a:pPr>
            <a:r>
              <a:rPr sz="1400" b="1" i="0">
                <a:solidFill>
                  <a:srgbClr val="251F21"/>
                </a:solidFill>
                <a:latin typeface="Arial"/>
              </a:rPr>
              <a:t>Applying is free.</a:t>
            </a:r>
          </a:p>
          <a:p>
            <a:pPr algn="l">
              <a:spcAft>
                <a:spcPts val="600"/>
              </a:spcAft>
            </a:pPr>
            <a:r>
              <a:rPr sz="1400" b="0" i="0">
                <a:solidFill>
                  <a:srgbClr val="251F21"/>
                </a:solidFill>
                <a:latin typeface="Arial"/>
              </a:rPr>
              <a:t>Participation and earnings are not guaranteed.</a:t>
            </a:r>
          </a:p>
        </p:txBody>
      </p:sp>
      <p:sp>
        <p:nvSpPr>
          <p:cNvPr id="8" name="TextBox 7"/>
          <p:cNvSpPr txBox="1"/>
          <p:nvPr/>
        </p:nvSpPr>
        <p:spPr>
          <a:xfrm>
            <a:off x="822960" y="6400800"/>
            <a:ext cx="5486400" cy="320040"/>
          </a:xfrm>
          <a:prstGeom prst="rect">
            <a:avLst/>
          </a:prstGeom>
          <a:noFill/>
        </p:spPr>
        <p:txBody>
          <a:bodyPr wrap="square" lIns="0" rIns="0" tIns="0" bIns="0">
            <a:spAutoFit/>
          </a:bodyPr>
          <a:lstStyle/>
          <a:p>
            <a:pPr algn="l">
              <a:spcAft>
                <a:spcPts val="600"/>
              </a:spcAft>
            </a:pPr>
            <a:r>
              <a:rPr sz="1000" b="0" i="0">
                <a:solidFill>
                  <a:srgbClr val="585254"/>
                </a:solidFill>
                <a:latin typeface="Arial"/>
              </a:rPr>
              <a:t>The Purple Team - Powered by COi Rubber</a:t>
            </a:r>
          </a:p>
        </p:txBody>
      </p:sp>
      <p:sp>
        <p:nvSpPr>
          <p:cNvPr id="9" name="TextBox 8"/>
          <p:cNvSpPr txBox="1"/>
          <p:nvPr/>
        </p:nvSpPr>
        <p:spPr>
          <a:xfrm>
            <a:off x="10607040" y="6400800"/>
            <a:ext cx="1280160" cy="320040"/>
          </a:xfrm>
          <a:prstGeom prst="rect">
            <a:avLst/>
          </a:prstGeom>
          <a:noFill/>
        </p:spPr>
        <p:txBody>
          <a:bodyPr wrap="square" lIns="0" rIns="0" tIns="0" bIns="0">
            <a:spAutoFit/>
          </a:bodyPr>
          <a:lstStyle/>
          <a:p>
            <a:pPr algn="l">
              <a:spcAft>
                <a:spcPts val="600"/>
              </a:spcAft>
            </a:pPr>
            <a:r>
              <a:rPr sz="1000" b="0" i="0">
                <a:solidFill>
                  <a:srgbClr val="585254"/>
                </a:solidFill>
                <a:latin typeface="Arial"/>
              </a:rPr>
              <a:t>15 / 16</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3D1B63"/>
        </a:solidFill>
        <a:effectLst/>
      </p:bgPr>
    </p:bg>
    <p:spTree>
      <p:nvGrpSpPr>
        <p:cNvPr id="1" name=""/>
        <p:cNvGrpSpPr/>
        <p:nvPr/>
      </p:nvGrpSpPr>
      <p:grpSpPr/>
      <p:pic>
        <p:nvPicPr>
          <p:cNvPr id="2" name="Picture 1" descr="image6.jpg"/>
          <p:cNvPicPr>
            <a:picLocks noChangeAspect="1"/>
          </p:cNvPicPr>
          <p:nvPr/>
        </p:nvPicPr>
        <p:blipFill>
          <a:blip r:embed="rId2"/>
          <a:srcRect t="14928" b="14928"/>
          <a:stretch>
            <a:fillRect/>
          </a:stretch>
        </p:blipFill>
        <p:spPr>
          <a:xfrm>
            <a:off x="8366760" y="822960"/>
            <a:ext cx="3063240" cy="2148840"/>
          </a:xfrm>
          <a:prstGeom prst="rect">
            <a:avLst/>
          </a:prstGeom>
          <a:ln w="12700">
            <a:solidFill>
              <a:srgbClr val="DCD3EA"/>
            </a:solidFill>
          </a:ln>
        </p:spPr>
      </p:pic>
      <p:sp>
        <p:nvSpPr>
          <p:cNvPr id="3" name="TextBox 2"/>
          <p:cNvSpPr txBox="1"/>
          <p:nvPr/>
        </p:nvSpPr>
        <p:spPr>
          <a:xfrm>
            <a:off x="822960" y="2103120"/>
            <a:ext cx="10515600" cy="1097280"/>
          </a:xfrm>
          <a:prstGeom prst="rect">
            <a:avLst/>
          </a:prstGeom>
          <a:noFill/>
        </p:spPr>
        <p:txBody>
          <a:bodyPr wrap="square" lIns="0" rIns="0" tIns="0" bIns="0">
            <a:spAutoFit/>
          </a:bodyPr>
          <a:lstStyle/>
          <a:p>
            <a:pPr algn="l">
              <a:spcAft>
                <a:spcPts val="600"/>
              </a:spcAft>
            </a:pPr>
            <a:r>
              <a:rPr sz="4400" b="1" i="0">
                <a:solidFill>
                  <a:srgbClr val="FFFFFF"/>
                </a:solidFill>
                <a:latin typeface="Arial"/>
              </a:rPr>
              <a:t>Questions</a:t>
            </a:r>
          </a:p>
        </p:txBody>
      </p:sp>
      <p:sp>
        <p:nvSpPr>
          <p:cNvPr id="4" name="TextBox 3"/>
          <p:cNvSpPr txBox="1"/>
          <p:nvPr/>
        </p:nvSpPr>
        <p:spPr>
          <a:xfrm>
            <a:off x="822960" y="3383280"/>
            <a:ext cx="10515600" cy="2377440"/>
          </a:xfrm>
          <a:prstGeom prst="rect">
            <a:avLst/>
          </a:prstGeom>
          <a:noFill/>
        </p:spPr>
        <p:txBody>
          <a:bodyPr wrap="square" lIns="0" rIns="0" tIns="0" bIns="0">
            <a:spAutoFit/>
          </a:bodyPr>
          <a:lstStyle/>
          <a:p>
            <a:pPr algn="l">
              <a:spcAft>
                <a:spcPts val="1200"/>
              </a:spcAft>
            </a:pPr>
            <a:r>
              <a:rPr sz="1800" b="0" i="0">
                <a:solidFill>
                  <a:srgbClr val="FFFFFF"/>
                </a:solidFill>
                <a:latin typeface="Arial"/>
              </a:rPr>
              <a:t>Read the free guides: coirubber.com/reps/purple-team-library/</a:t>
            </a:r>
          </a:p>
          <a:p>
            <a:pPr algn="l">
              <a:spcAft>
                <a:spcPts val="2000"/>
              </a:spcAft>
            </a:pPr>
            <a:r>
              <a:rPr sz="1800" b="0" i="0">
                <a:solidFill>
                  <a:srgbClr val="FFFFFF"/>
                </a:solidFill>
                <a:latin typeface="Arial"/>
              </a:rPr>
              <a:t>Apply or learn more: coirubber.com/reps/</a:t>
            </a:r>
          </a:p>
          <a:p>
            <a:pPr algn="l">
              <a:spcAft>
                <a:spcPts val="600"/>
              </a:spcAft>
            </a:pPr>
            <a:r>
              <a:rPr sz="1300" b="0" i="1">
                <a:solidFill>
                  <a:srgbClr val="D9CEEA"/>
                </a:solidFill>
                <a:latin typeface="Arial"/>
              </a:rPr>
              <a:t>The Purple Team is a proposed pilot program. Participation and earnings are not guaranteed.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